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332" r:id="rId5"/>
    <p:sldId id="335" r:id="rId6"/>
    <p:sldId id="333" r:id="rId7"/>
    <p:sldId id="334" r:id="rId8"/>
    <p:sldId id="324" r:id="rId9"/>
    <p:sldId id="336" r:id="rId10"/>
    <p:sldId id="288" r:id="rId11"/>
    <p:sldId id="289" r:id="rId12"/>
    <p:sldId id="291" r:id="rId13"/>
    <p:sldId id="337" r:id="rId14"/>
    <p:sldId id="310" r:id="rId15"/>
    <p:sldId id="312" r:id="rId16"/>
    <p:sldId id="327" r:id="rId17"/>
    <p:sldId id="313" r:id="rId18"/>
    <p:sldId id="297" r:id="rId19"/>
    <p:sldId id="301" r:id="rId20"/>
    <p:sldId id="329" r:id="rId21"/>
    <p:sldId id="318" r:id="rId22"/>
    <p:sldId id="316" r:id="rId23"/>
    <p:sldId id="317" r:id="rId24"/>
    <p:sldId id="320" r:id="rId25"/>
    <p:sldId id="325" r:id="rId26"/>
    <p:sldId id="259" r:id="rId27"/>
    <p:sldId id="342" r:id="rId28"/>
    <p:sldId id="340" r:id="rId29"/>
    <p:sldId id="339" r:id="rId30"/>
    <p:sldId id="34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873"/>
    <a:srgbClr val="1E8E61"/>
    <a:srgbClr val="195D45"/>
    <a:srgbClr val="1B7765"/>
    <a:srgbClr val="1C6A4E"/>
    <a:srgbClr val="208460"/>
    <a:srgbClr val="19694C"/>
    <a:srgbClr val="006600"/>
    <a:srgbClr val="003300"/>
    <a:srgbClr val="CFCF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72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E48EEC-21C3-7E42-A66C-45567BF83B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5B9390-5399-A14D-9A1E-6EAAD27261E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2B4D9D-C699-C941-B8FB-7F28C6112BB7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AAB2C-600C-A248-8A2D-C8CC0D7474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68093-924B-7F41-95DD-E6D33247C1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5917A-A803-7A43-88AA-D14DB3C82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876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33743-9207-B241-9DFD-44893C04DC6E}" type="datetimeFigureOut">
              <a:rPr lang="en-US" smtClean="0"/>
              <a:t>5/4/2022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07D16F-5906-364A-A8F4-E34C28598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57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D0B65-92CA-EC49-86AB-654983CCEB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3305844"/>
            <a:ext cx="10515600" cy="838281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639725-333B-0744-9AF8-DE12EA5615BA}"/>
              </a:ext>
            </a:extLst>
          </p:cNvPr>
          <p:cNvSpPr txBox="1"/>
          <p:nvPr userDrawn="1"/>
        </p:nvSpPr>
        <p:spPr>
          <a:xfrm>
            <a:off x="828000" y="885297"/>
            <a:ext cx="526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>
                <a:latin typeface="Arial" panose="020B0604020202020204" pitchFamily="34" charset="0"/>
                <a:cs typeface="Arial" panose="020B0604020202020204" pitchFamily="34" charset="0"/>
              </a:rPr>
              <a:t>Welcome </a:t>
            </a:r>
          </a:p>
          <a:p>
            <a:r>
              <a:rPr lang="en-US" sz="2400" b="0" i="0">
                <a:latin typeface="Arial" panose="020B0604020202020204" pitchFamily="34" charset="0"/>
                <a:cs typeface="Arial" panose="020B0604020202020204" pitchFamily="34" charset="0"/>
              </a:rPr>
              <a:t>The event will start shortly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ED8E03-9AC4-B644-8817-DA50C61A9F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266" y="5119985"/>
            <a:ext cx="3028124" cy="84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466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1116C-89A9-1545-A172-545006507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57300"/>
            <a:ext cx="9652087" cy="5017770"/>
          </a:xfrm>
          <a:prstGeom prst="rect">
            <a:avLst/>
          </a:prstGeom>
        </p:spPr>
        <p:txBody>
          <a:bodyPr anchor="b" anchorCtr="0"/>
          <a:lstStyle/>
          <a:p>
            <a:r>
              <a:rPr lang="en-US"/>
              <a:t>Click to edit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4DCCD-B58C-0949-8F61-F2A9F02C08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818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E43A-9F3A-2E4B-9747-5212064A0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384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5EE57-4731-8A46-9493-DA800CF288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205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0396F83-1F66-4A40-A6E6-19DE1D66B1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A9A7C-128B-8B4E-A4C4-A8350080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14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69160FE7-DEC0-6848-9333-4465CF087648}"/>
              </a:ext>
            </a:extLst>
          </p:cNvPr>
          <p:cNvSpPr txBox="1">
            <a:spLocks/>
          </p:cNvSpPr>
          <p:nvPr userDrawn="1"/>
        </p:nvSpPr>
        <p:spPr>
          <a:xfrm>
            <a:off x="828000" y="4171323"/>
            <a:ext cx="9144000" cy="8401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>
                <a:solidFill>
                  <a:srgbClr val="FFFFFF"/>
                </a:solidFill>
                <a:latin typeface="Arial" panose="020B0604020202020204"/>
              </a:rPr>
              <a:t>End of presentation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27547C-780E-6D48-B7F5-02FDCEED8D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1266" y="5119985"/>
            <a:ext cx="3028124" cy="8401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98F511-1955-C543-9649-25AB39F5F189}"/>
              </a:ext>
            </a:extLst>
          </p:cNvPr>
          <p:cNvSpPr txBox="1"/>
          <p:nvPr userDrawn="1"/>
        </p:nvSpPr>
        <p:spPr>
          <a:xfrm>
            <a:off x="6238240" y="5703181"/>
            <a:ext cx="51861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© National Museums Scotland, </a:t>
            </a:r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Scottish Charity, No. SC011130</a:t>
            </a:r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8423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9F2F1-3BE8-D84E-8F0B-33A16102D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490287" y="365125"/>
            <a:ext cx="1296000" cy="360000"/>
          </a:xfrm>
          <a:prstGeom prst="rect">
            <a:avLst/>
          </a:prstGeom>
          <a:blipFill dpi="0" rotWithShape="1">
            <a:blip r:embed="rId7">
              <a:alphaModFix amt="80000"/>
            </a:blip>
            <a:srcRect/>
            <a:stretch>
              <a:fillRect/>
            </a:stretch>
          </a:blipFill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630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0" r:id="rId4"/>
    <p:sldLayoutId id="2147483651" r:id="rId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microsoft.com/office/2007/relationships/hdphoto" Target="../media/hdphoto7.wdp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C1020E-8D7D-4E0C-B8B8-89DCB15893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9">
            <a:extLst>
              <a:ext uri="{FF2B5EF4-FFF2-40B4-BE49-F238E27FC236}">
                <a16:creationId xmlns:a16="http://schemas.microsoft.com/office/drawing/2014/main" id="{4D28933B-414B-4CF0-B3F9-05AF68D4C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26064"/>
            <a:ext cx="10515600" cy="4950835"/>
          </a:xfrm>
        </p:spPr>
        <p:txBody>
          <a:bodyPr lIns="91440" tIns="45720" rIns="91440" bIns="45720" anchor="t"/>
          <a:lstStyle/>
          <a:p>
            <a:r>
              <a:rPr lang="en-GB" sz="4400">
                <a:latin typeface="Arial"/>
                <a:cs typeface="Arial"/>
              </a:rPr>
              <a:t>The Atlantic slave trade:</a:t>
            </a:r>
            <a:br>
              <a:rPr lang="en-GB" sz="4400">
                <a:latin typeface="Arial"/>
                <a:cs typeface="Arial"/>
              </a:rPr>
            </a:br>
            <a:r>
              <a:rPr lang="en-GB" sz="5400" b="1">
                <a:latin typeface="Arial"/>
                <a:cs typeface="Arial"/>
              </a:rPr>
              <a:t>Investigating primary sources</a:t>
            </a:r>
            <a:br>
              <a:rPr lang="en-GB" sz="5400" b="1"/>
            </a:br>
            <a:br>
              <a:rPr lang="en-GB" sz="5400" b="1"/>
            </a:br>
            <a:br>
              <a:rPr lang="en-GB" sz="5400" b="1">
                <a:latin typeface="Arial"/>
                <a:cs typeface="Arial"/>
              </a:rPr>
            </a:br>
            <a:br>
              <a:rPr lang="en-GB" sz="5400" b="1">
                <a:latin typeface="Arial"/>
                <a:cs typeface="Arial"/>
              </a:rPr>
            </a:br>
            <a:br>
              <a:rPr lang="en-GB" sz="5400" b="1">
                <a:latin typeface="Arial"/>
                <a:cs typeface="Arial"/>
              </a:rPr>
            </a:br>
            <a:br>
              <a:rPr lang="en-GB" sz="5400"/>
            </a:br>
            <a:br>
              <a:rPr lang="en-GB" sz="4400"/>
            </a:br>
            <a:br>
              <a:rPr lang="en-GB" sz="4400"/>
            </a:br>
            <a:br>
              <a:rPr lang="en-GB" sz="4400"/>
            </a:br>
            <a:br>
              <a:rPr lang="en-GB" sz="4400"/>
            </a:br>
            <a:endParaRPr lang="en-US" sz="5400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D84BAA3E-E1F7-4E42-981F-3E822C355C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0" b="99685" l="0" r="96982">
                        <a14:foregroundMark x1="22112" y1="11272" x2="16697" y2="39295"/>
                        <a14:foregroundMark x1="16832" y1="42254" x2="17385" y2="55101"/>
                        <a14:foregroundMark x1="16915" y1="89547" x2="15675" y2="99748"/>
                        <a14:foregroundMark x1="22012" y1="12028" x2="23051" y2="10894"/>
                        <a14:foregroundMark x1="83386" y1="9887" x2="89053" y2="12091"/>
                        <a14:foregroundMark x1="89053" y1="12091" x2="93244" y2="22796"/>
                        <a14:foregroundMark x1="93244" y1="22796" x2="95775" y2="36965"/>
                        <a14:foregroundMark x1="95893" y1="41247" x2="93428" y2="75693"/>
                        <a14:foregroundMark x1="95071" y1="93892" x2="96982" y2="99748"/>
                        <a14:foregroundMark x1="81207" y1="36587" x2="81408" y2="36587"/>
                        <a14:foregroundMark x1="81106" y1="37783" x2="81626" y2="37783"/>
                        <a14:backgroundMark x1="16714" y1="36587" x2="16513" y2="42065"/>
                        <a14:backgroundMark x1="16915" y1="36587" x2="16714" y2="39673"/>
                        <a14:backgroundMark x1="16915" y1="55290" x2="19564" y2="71348"/>
                        <a14:backgroundMark x1="19564" y1="71348" x2="17854" y2="76700"/>
                        <a14:backgroundMark x1="17435" y1="60768" x2="17955" y2="75189"/>
                        <a14:backgroundMark x1="17435" y1="76700" x2="17754" y2="81423"/>
                        <a14:backgroundMark x1="17653" y1="82179" x2="17754" y2="88791"/>
                        <a14:backgroundMark x1="18374" y1="73992" x2="18072" y2="76322"/>
                        <a14:backgroundMark x1="17854" y1="78275" x2="18072" y2="82179"/>
                        <a14:backgroundMark x1="17854" y1="80605" x2="17854" y2="84887"/>
                        <a14:backgroundMark x1="16295" y1="88791" x2="16915" y2="89610"/>
                        <a14:backgroundMark x1="17234" y1="82179" x2="17234" y2="88035"/>
                        <a14:backgroundMark x1="96060" y1="36965" x2="96060" y2="41247"/>
                        <a14:backgroundMark x1="94082" y1="70088" x2="93982" y2="68136"/>
                        <a14:backgroundMark x1="93764" y1="75945" x2="94803" y2="88413"/>
                        <a14:backgroundMark x1="94384" y1="88035" x2="94384" y2="88791"/>
                        <a14:backgroundMark x1="95943" y1="72418" x2="96161" y2="79849"/>
                        <a14:backgroundMark x1="94384" y1="89169" x2="95541" y2="91121"/>
                        <a14:backgroundMark x1="94082" y1="85705" x2="95122" y2="92317"/>
                        <a14:backgroundMark x1="83906" y1="10076" x2="83487" y2="10453"/>
                        <a14:backgroundMark x1="80268" y1="36587" x2="80788" y2="37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00"/>
          <a:stretch/>
        </p:blipFill>
        <p:spPr>
          <a:xfrm>
            <a:off x="337930" y="3042580"/>
            <a:ext cx="9571524" cy="25630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2A8FAE-665C-4322-AA57-EFE05B7BFCBF}"/>
              </a:ext>
            </a:extLst>
          </p:cNvPr>
          <p:cNvSpPr txBox="1"/>
          <p:nvPr/>
        </p:nvSpPr>
        <p:spPr>
          <a:xfrm>
            <a:off x="685346" y="5701846"/>
            <a:ext cx="1027248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5600" b="1">
                <a:latin typeface="Arial"/>
                <a:ea typeface="+mn-lt"/>
                <a:cs typeface="+mn-lt"/>
              </a:rPr>
              <a:t>The abolitionist campaigns</a:t>
            </a:r>
            <a:endParaRPr lang="en-US" sz="560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5156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DAA0A5-D8B2-4AF4-A539-1B62AF2A98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79C85-8543-4AC9-B989-6B02F21C878D}"/>
              </a:ext>
            </a:extLst>
          </p:cNvPr>
          <p:cNvSpPr txBox="1"/>
          <p:nvPr/>
        </p:nvSpPr>
        <p:spPr>
          <a:xfrm>
            <a:off x="0" y="2798058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>
                <a:latin typeface="Arial" panose="020B0604020202020204" pitchFamily="34" charset="0"/>
                <a:cs typeface="Arial" panose="020B0604020202020204" pitchFamily="34" charset="0"/>
              </a:rPr>
              <a:t>Discussion 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50AA5-9BF8-4024-948E-A3BDA47909F1}"/>
              </a:ext>
            </a:extLst>
          </p:cNvPr>
          <p:cNvSpPr txBox="1"/>
          <p:nvPr/>
        </p:nvSpPr>
        <p:spPr>
          <a:xfrm>
            <a:off x="197758" y="5894614"/>
            <a:ext cx="119960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"/>
                <a:cs typeface="Arial"/>
              </a:rPr>
              <a:t>Please use </a:t>
            </a:r>
            <a:r>
              <a:rPr lang="en-GB" sz="2000" b="1">
                <a:latin typeface="Arial"/>
                <a:cs typeface="Arial"/>
              </a:rPr>
              <a:t>The abolitionist campaigns </a:t>
            </a:r>
            <a:r>
              <a:rPr lang="en-GB" sz="2000">
                <a:latin typeface="Arial"/>
                <a:cs typeface="Arial"/>
              </a:rPr>
              <a:t>resource sheet (page 3) for further information to support your discussions.</a:t>
            </a:r>
          </a:p>
        </p:txBody>
      </p:sp>
    </p:spTree>
    <p:extLst>
      <p:ext uri="{BB962C8B-B14F-4D97-AF65-F5344CB8AC3E}">
        <p14:creationId xmlns:p14="http://schemas.microsoft.com/office/powerpoint/2010/main" val="3927045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924342-4AE3-4054-A378-07FBAF8CA2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BEFB6D-0C96-4943-8892-07BD22C61F58}"/>
              </a:ext>
            </a:extLst>
          </p:cNvPr>
          <p:cNvSpPr txBox="1"/>
          <p:nvPr/>
        </p:nvSpPr>
        <p:spPr>
          <a:xfrm>
            <a:off x="6939786" y="1137346"/>
            <a:ext cx="460652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latin typeface="Arial"/>
              </a:rPr>
              <a:t>What</a:t>
            </a:r>
            <a:r>
              <a:rPr lang="en-GB" sz="2600">
                <a:latin typeface="Arial"/>
                <a:cs typeface="Arial"/>
              </a:rPr>
              <a:t> does the use of the brand tell us about the status of enslaved people and how their humanity was viewed?</a:t>
            </a:r>
            <a:endParaRPr lang="en-US" sz="26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E4AF18-7971-4CE8-942C-D3ADCC78C6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7" b="92751" l="2964" r="97714">
                        <a14:foregroundMark x1="6859" y1="9024" x2="6859" y2="9024"/>
                        <a14:foregroundMark x1="2964" y1="3698" x2="2964" y2="3698"/>
                        <a14:foregroundMark x1="47417" y1="93343" x2="47417" y2="93343"/>
                        <a14:foregroundMark x1="93565" y1="64497" x2="93565" y2="64497"/>
                        <a14:foregroundMark x1="93819" y1="74112" x2="93819" y2="74112"/>
                        <a14:foregroundMark x1="97121" y1="83284" x2="97121" y2="83284"/>
                        <a14:foregroundMark x1="97714" y1="61095" x2="97714" y2="61095"/>
                        <a14:backgroundMark x1="79424" y1="55769" x2="79424" y2="5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49" y="1465597"/>
            <a:ext cx="6034758" cy="34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61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6D5A7-FD2B-4EB9-AE25-46D2DAA0A3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A01C3-1369-4804-B392-11835A70BFF9}"/>
              </a:ext>
            </a:extLst>
          </p:cNvPr>
          <p:cNvSpPr txBox="1"/>
          <p:nvPr/>
        </p:nvSpPr>
        <p:spPr>
          <a:xfrm>
            <a:off x="6840000" y="1080000"/>
            <a:ext cx="4551441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latin typeface="Arial"/>
                <a:cs typeface="Arial"/>
              </a:rPr>
              <a:t>Why might objects like the brand be effective tools for the abolitionist cause?</a:t>
            </a:r>
          </a:p>
          <a:p>
            <a:endParaRPr lang="en-GB" sz="2600">
              <a:latin typeface="Arial"/>
              <a:cs typeface="Arial"/>
            </a:endParaRPr>
          </a:p>
          <a:p>
            <a:r>
              <a:rPr lang="en-GB" sz="2600">
                <a:latin typeface="Arial"/>
                <a:cs typeface="Arial"/>
              </a:rPr>
              <a:t>What impact did abolitionists want to have on their audience?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7485FD-B0CD-430E-BFB1-A1A3D4A63B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7" b="92751" l="2964" r="97714">
                        <a14:foregroundMark x1="6859" y1="9024" x2="6859" y2="9024"/>
                        <a14:foregroundMark x1="2964" y1="3698" x2="2964" y2="3698"/>
                        <a14:foregroundMark x1="47417" y1="93343" x2="47417" y2="93343"/>
                        <a14:foregroundMark x1="93565" y1="64497" x2="93565" y2="64497"/>
                        <a14:foregroundMark x1="93819" y1="74112" x2="93819" y2="74112"/>
                        <a14:foregroundMark x1="97121" y1="83284" x2="97121" y2="83284"/>
                        <a14:foregroundMark x1="97714" y1="61095" x2="97714" y2="61095"/>
                        <a14:backgroundMark x1="79424" y1="55769" x2="79424" y2="5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49" y="1465597"/>
            <a:ext cx="6034758" cy="34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6D5A7-FD2B-4EB9-AE25-46D2DAA0A3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A01C3-1369-4804-B392-11835A70BFF9}"/>
              </a:ext>
            </a:extLst>
          </p:cNvPr>
          <p:cNvSpPr txBox="1"/>
          <p:nvPr/>
        </p:nvSpPr>
        <p:spPr>
          <a:xfrm>
            <a:off x="6840000" y="1080000"/>
            <a:ext cx="4855579" cy="28931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latin typeface="Arial"/>
                <a:cs typeface="Arial"/>
              </a:rPr>
              <a:t>Which group of abolitionist arguments – economic, humanitarian or Christian – do you think this object would most support and why?</a:t>
            </a:r>
          </a:p>
          <a:p>
            <a:endParaRPr lang="en-GB" sz="2600">
              <a:latin typeface="Arial"/>
              <a:cs typeface="Arial"/>
            </a:endParaRPr>
          </a:p>
          <a:p>
            <a:endParaRPr lang="en-GB" sz="2600">
              <a:latin typeface="Arial"/>
              <a:cs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FD259-7702-4258-BE7C-79B6381BC0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7" b="92751" l="2964" r="97714">
                        <a14:foregroundMark x1="6859" y1="9024" x2="6859" y2="9024"/>
                        <a14:foregroundMark x1="2964" y1="3698" x2="2964" y2="3698"/>
                        <a14:foregroundMark x1="47417" y1="93343" x2="47417" y2="93343"/>
                        <a14:foregroundMark x1="93565" y1="64497" x2="93565" y2="64497"/>
                        <a14:foregroundMark x1="93819" y1="74112" x2="93819" y2="74112"/>
                        <a14:foregroundMark x1="97121" y1="83284" x2="97121" y2="83284"/>
                        <a14:foregroundMark x1="97714" y1="61095" x2="97714" y2="61095"/>
                        <a14:backgroundMark x1="79424" y1="55769" x2="79424" y2="5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49" y="1465597"/>
            <a:ext cx="6034758" cy="3454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5125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B05F25-B2A0-4F9D-B535-586DCC66305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4A6174-760B-410C-9637-C0BEE88BE701}"/>
              </a:ext>
            </a:extLst>
          </p:cNvPr>
          <p:cNvSpPr/>
          <p:nvPr/>
        </p:nvSpPr>
        <p:spPr>
          <a:xfrm>
            <a:off x="6735335" y="1172942"/>
            <a:ext cx="4920370" cy="390876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>
                <a:latin typeface="Arial"/>
                <a:cs typeface="Arial"/>
              </a:rPr>
              <a:t>The abolitionist campaigns</a:t>
            </a:r>
            <a:endParaRPr lang="en-GB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>
                <a:latin typeface="Arial"/>
                <a:cs typeface="Arial"/>
              </a:rPr>
              <a:t>Objects two </a:t>
            </a:r>
            <a:br>
              <a:rPr lang="en-GB" sz="4400">
                <a:latin typeface="Arial"/>
                <a:cs typeface="Arial"/>
              </a:rPr>
            </a:br>
            <a:r>
              <a:rPr lang="en-GB" sz="4400">
                <a:latin typeface="Arial"/>
                <a:cs typeface="Arial"/>
              </a:rPr>
              <a:t>and three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6E915F3-B64B-41F2-B327-367452D77D36}"/>
              </a:ext>
            </a:extLst>
          </p:cNvPr>
          <p:cNvGrpSpPr/>
          <p:nvPr/>
        </p:nvGrpSpPr>
        <p:grpSpPr>
          <a:xfrm>
            <a:off x="536295" y="582403"/>
            <a:ext cx="5161835" cy="5561160"/>
            <a:chOff x="536295" y="582403"/>
            <a:chExt cx="5161835" cy="55611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1422B46-59F6-41D4-8184-F13A5939B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47" b="98653" l="3046" r="99154">
                          <a14:foregroundMark x1="44162" y1="17515" x2="44162" y2="17515"/>
                          <a14:foregroundMark x1="40778" y1="11377" x2="24704" y2="16168"/>
                          <a14:foregroundMark x1="24704" y1="16168" x2="11337" y2="25749"/>
                          <a14:foregroundMark x1="11337" y1="25749" x2="4230" y2="38473"/>
                          <a14:foregroundMark x1="4230" y1="38473" x2="2003" y2="66198"/>
                          <a14:foregroundMark x1="4637" y1="72923" x2="4847" y2="73298"/>
                          <a14:foregroundMark x1="13965" y1="85843" x2="24704" y2="92216"/>
                          <a14:foregroundMark x1="24704" y1="92216" x2="58545" y2="98802"/>
                          <a14:foregroundMark x1="58545" y1="98802" x2="75127" y2="91916"/>
                          <a14:foregroundMark x1="75127" y1="91916" x2="88494" y2="80689"/>
                          <a14:foregroundMark x1="88494" y1="80689" x2="97631" y2="66916"/>
                          <a14:foregroundMark x1="97631" y1="66916" x2="97631" y2="50898"/>
                          <a14:foregroundMark x1="97631" y1="50898" x2="92555" y2="35778"/>
                          <a14:foregroundMark x1="92555" y1="35778" x2="69712" y2="15269"/>
                          <a14:foregroundMark x1="69712" y1="15269" x2="40778" y2="11976"/>
                          <a14:foregroundMark x1="85618" y1="35629" x2="85618" y2="35629"/>
                          <a14:foregroundMark x1="85279" y1="39671" x2="85279" y2="39671"/>
                          <a14:foregroundMark x1="96954" y1="44162" x2="99154" y2="59731"/>
                          <a14:foregroundMark x1="99154" y1="59731" x2="95262" y2="73054"/>
                          <a14:foregroundMark x1="6430" y1="34132" x2="2369" y2="48054"/>
                          <a14:foregroundMark x1="2369" y1="48054" x2="3046" y2="62425"/>
                          <a14:foregroundMark x1="14988" y1="85004" x2="15398" y2="85778"/>
                          <a14:foregroundMark x1="3046" y1="62425" x2="4527" y2="65226"/>
                          <a14:foregroundMark x1="26058" y1="92814" x2="41963" y2="99102"/>
                          <a14:foregroundMark x1="41963" y1="99102" x2="59052" y2="98653"/>
                          <a14:foregroundMark x1="59052" y1="98653" x2="75465" y2="92216"/>
                          <a14:foregroundMark x1="46193" y1="8084" x2="46193" y2="8084"/>
                          <a14:foregroundMark x1="43486" y1="5988" x2="43486" y2="5988"/>
                          <a14:foregroundMark x1="53807" y1="1946" x2="53807" y2="1946"/>
                          <a14:foregroundMark x1="11844" y1="81138" x2="11844" y2="81138"/>
                          <a14:foregroundMark x1="8460" y1="76946" x2="8460" y2="76946"/>
                          <a14:foregroundMark x1="8460" y1="76946" x2="8460" y2="76946"/>
                          <a14:foregroundMark x1="7445" y1="76048" x2="7445" y2="76048"/>
                          <a14:foregroundMark x1="6768" y1="73353" x2="6768" y2="73353"/>
                          <a14:foregroundMark x1="11168" y1="80838" x2="11168" y2="80838"/>
                          <a14:backgroundMark x1="1354" y1="66916" x2="1354" y2="66916"/>
                          <a14:backgroundMark x1="2369" y1="68713" x2="2369" y2="68713"/>
                          <a14:backgroundMark x1="1692" y1="66317" x2="5076" y2="72754"/>
                          <a14:backgroundMark x1="10347" y1="81138" x2="13367" y2="85329"/>
                          <a14:backgroundMark x1="10131" y1="80838" x2="10347" y2="81138"/>
                          <a14:backgroundMark x1="7327" y1="76946" x2="10131" y2="80838"/>
                          <a14:backgroundMark x1="6680" y1="76048" x2="7327" y2="76946"/>
                          <a14:backgroundMark x1="4738" y1="73353" x2="6680" y2="76048"/>
                          <a14:backgroundMark x1="13367" y1="85329" x2="14044" y2="85778"/>
                          <a14:backgroundMark x1="49577" y1="5240" x2="49577" y2="5240"/>
                          <a14:backgroundMark x1="49746" y1="1946" x2="50085" y2="2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472" y="2777953"/>
              <a:ext cx="2977658" cy="33656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BCAAD7B-F5D9-49D2-8730-3D9E24BF3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4" b="97372" l="5385" r="95692">
                          <a14:foregroundMark x1="32769" y1="10201" x2="32769" y2="10201"/>
                          <a14:foregroundMark x1="40769" y1="10201" x2="40769" y2="10201"/>
                          <a14:foregroundMark x1="51538" y1="10201" x2="51538" y2="10201"/>
                          <a14:foregroundMark x1="64923" y1="15920" x2="64923" y2="15920"/>
                          <a14:foregroundMark x1="29077" y1="17620" x2="29077" y2="17620"/>
                          <a14:foregroundMark x1="24769" y1="9892" x2="13231" y2="21947"/>
                          <a14:foregroundMark x1="13231" y1="21947" x2="7077" y2="55332"/>
                          <a14:foregroundMark x1="7077" y1="55332" x2="19077" y2="86244"/>
                          <a14:foregroundMark x1="19077" y1="86244" x2="52000" y2="91654"/>
                          <a14:foregroundMark x1="52000" y1="91654" x2="68000" y2="90263"/>
                          <a14:foregroundMark x1="68000" y1="90263" x2="83385" y2="79598"/>
                          <a14:foregroundMark x1="83385" y1="79598" x2="92615" y2="63679"/>
                          <a14:foregroundMark x1="92615" y1="63679" x2="90769" y2="29521"/>
                          <a14:foregroundMark x1="90769" y1="29521" x2="65385" y2="6337"/>
                          <a14:foregroundMark x1="65385" y1="6337" x2="29846" y2="5564"/>
                          <a14:foregroundMark x1="29846" y1="5564" x2="23846" y2="11592"/>
                          <a14:foregroundMark x1="23846" y1="11592" x2="23846" y2="11592"/>
                          <a14:foregroundMark x1="5385" y1="48377" x2="5385" y2="48377"/>
                          <a14:foregroundMark x1="5385" y1="32303" x2="5385" y2="32303"/>
                          <a14:foregroundMark x1="38462" y1="3864" x2="38462" y2="3864"/>
                          <a14:foregroundMark x1="43231" y1="95054" x2="43231" y2="95054"/>
                          <a14:foregroundMark x1="95846" y1="60433" x2="95846" y2="60433"/>
                          <a14:foregroundMark x1="52462" y1="97372" x2="52462" y2="97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95" y="582403"/>
              <a:ext cx="2977658" cy="2963915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B412DC4-5737-4E65-9A71-B970C6F787FD}"/>
              </a:ext>
            </a:extLst>
          </p:cNvPr>
          <p:cNvSpPr txBox="1"/>
          <p:nvPr/>
        </p:nvSpPr>
        <p:spPr>
          <a:xfrm>
            <a:off x="306614" y="3581399"/>
            <a:ext cx="1282700" cy="646331"/>
          </a:xfrm>
          <a:prstGeom prst="rect">
            <a:avLst/>
          </a:prstGeom>
          <a:solidFill>
            <a:srgbClr val="0033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"/>
                <a:ea typeface="+mn-lt"/>
                <a:cs typeface="+mn-lt"/>
              </a:rPr>
              <a:t>Diameter:</a:t>
            </a:r>
            <a:r>
              <a:rPr lang="en-GB">
                <a:latin typeface="Arial"/>
                <a:ea typeface="+mn-lt"/>
                <a:cs typeface="+mn-lt"/>
              </a:rPr>
              <a:t> 6.4cm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91D805-E66E-483F-8E27-5548540AAD43}"/>
              </a:ext>
            </a:extLst>
          </p:cNvPr>
          <p:cNvSpPr txBox="1"/>
          <p:nvPr/>
        </p:nvSpPr>
        <p:spPr>
          <a:xfrm>
            <a:off x="1694542" y="5885541"/>
            <a:ext cx="1427842" cy="646331"/>
          </a:xfrm>
          <a:prstGeom prst="rect">
            <a:avLst/>
          </a:prstGeom>
          <a:solidFill>
            <a:srgbClr val="0033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"/>
                <a:ea typeface="+mn-lt"/>
                <a:cs typeface="+mn-lt"/>
              </a:rPr>
              <a:t>Diameter:</a:t>
            </a:r>
            <a:r>
              <a:rPr lang="en-GB">
                <a:latin typeface="Arial"/>
                <a:ea typeface="+mn-lt"/>
                <a:cs typeface="+mn-lt"/>
              </a:rPr>
              <a:t> 10.5cm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059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4738B-0005-4621-9F3D-E48B2C44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65408-4B07-4966-9C78-795A7C6F053B}"/>
              </a:ext>
            </a:extLst>
          </p:cNvPr>
          <p:cNvSpPr txBox="1"/>
          <p:nvPr/>
        </p:nvSpPr>
        <p:spPr>
          <a:xfrm>
            <a:off x="8769099" y="1886867"/>
            <a:ext cx="3133493" cy="954107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Do they remind you of anything?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C33D8-120F-458A-B67B-803FEB2B56A2}"/>
              </a:ext>
            </a:extLst>
          </p:cNvPr>
          <p:cNvSpPr txBox="1"/>
          <p:nvPr/>
        </p:nvSpPr>
        <p:spPr>
          <a:xfrm>
            <a:off x="218897" y="5124851"/>
            <a:ext cx="2993256" cy="138499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How do you think they might be used?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D6950-11FF-41D8-9AD5-11B0B4506C23}"/>
              </a:ext>
            </a:extLst>
          </p:cNvPr>
          <p:cNvSpPr txBox="1"/>
          <p:nvPr/>
        </p:nvSpPr>
        <p:spPr>
          <a:xfrm>
            <a:off x="9347376" y="5266108"/>
            <a:ext cx="2669750" cy="138499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What images can you see in the objects?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157F2-6CB6-43A5-9B7F-D8C4ACB8D13C}"/>
              </a:ext>
            </a:extLst>
          </p:cNvPr>
          <p:cNvSpPr txBox="1"/>
          <p:nvPr/>
        </p:nvSpPr>
        <p:spPr>
          <a:xfrm>
            <a:off x="144318" y="2840974"/>
            <a:ext cx="2602987" cy="138499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How would you describe these objects?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DB052-8295-424E-A2B2-255D5759BC7E}"/>
              </a:ext>
            </a:extLst>
          </p:cNvPr>
          <p:cNvSpPr txBox="1"/>
          <p:nvPr/>
        </p:nvSpPr>
        <p:spPr>
          <a:xfrm>
            <a:off x="3362586" y="410275"/>
            <a:ext cx="639562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>
                <a:latin typeface="Arial"/>
                <a:cs typeface="Arial"/>
              </a:rPr>
              <a:t>Exploring the objects</a:t>
            </a:r>
            <a:endParaRPr lang="en-GB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C762FC-A970-428A-A72C-3A62CC850F64}"/>
              </a:ext>
            </a:extLst>
          </p:cNvPr>
          <p:cNvGrpSpPr/>
          <p:nvPr/>
        </p:nvGrpSpPr>
        <p:grpSpPr>
          <a:xfrm>
            <a:off x="2433790" y="303656"/>
            <a:ext cx="8742993" cy="6459630"/>
            <a:chOff x="2496120" y="483143"/>
            <a:chExt cx="8350286" cy="609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5B2CE78-EEB5-4B90-804B-1513F187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27" b="90848" l="10000" r="90000">
                          <a14:foregroundMark x1="37050" y1="86422" x2="52850" y2="90848"/>
                          <a14:foregroundMark x1="52850" y1="90848" x2="56300" y2="89422"/>
                          <a14:foregroundMark x1="36400" y1="84996" x2="41200" y2="87247"/>
                          <a14:foregroundMark x1="37150" y1="85971" x2="45650" y2="90698"/>
                          <a14:foregroundMark x1="37600" y1="86797" x2="41650" y2="88747"/>
                          <a14:foregroundMark x1="46128" y1="11169" x2="45950" y2="10503"/>
                          <a14:foregroundMark x1="46850" y1="13878" x2="46658" y2="13160"/>
                          <a14:foregroundMark x1="48498" y1="14554" x2="49381" y2="14554"/>
                          <a14:foregroundMark x1="46800" y1="13803" x2="47245" y2="13930"/>
                          <a14:foregroundMark x1="49008" y1="12905" x2="49250" y2="14554"/>
                          <a14:foregroundMark x1="52225" y1="10844" x2="52201" y2="10293"/>
                          <a14:foregroundMark x1="47543" y1="7813" x2="46683" y2="9103"/>
                          <a14:foregroundMark x1="47600" y1="7952" x2="49600" y2="7802"/>
                          <a14:foregroundMark x1="49550" y1="7877" x2="50700" y2="8252"/>
                          <a14:foregroundMark x1="51000" y1="8552" x2="51750" y2="10053"/>
                          <a14:foregroundMark x1="50200" y1="14704" x2="51400" y2="13578"/>
                          <a14:foregroundMark x1="51652" y1="13154" x2="51400" y2="13428"/>
                          <a14:foregroundMark x1="45900" y1="11553" x2="46300" y2="12528"/>
                          <a14:foregroundMark x1="52050" y1="10428" x2="51900" y2="12603"/>
                          <a14:foregroundMark x1="50750" y1="8252" x2="51700" y2="9677"/>
                          <a14:foregroundMark x1="49550" y1="14779" x2="49850" y2="14479"/>
                          <a14:foregroundMark x1="48350" y1="14479" x2="47684" y2="14312"/>
                          <a14:foregroundMark x1="45900" y1="11178" x2="45950" y2="9977"/>
                          <a14:foregroundMark x1="47500" y1="14329" x2="48700" y2="14554"/>
                          <a14:foregroundMark x1="46800" y1="13728" x2="47550" y2="14104"/>
                          <a14:foregroundMark x1="48100" y1="14629" x2="47500" y2="14254"/>
                          <a14:foregroundMark x1="51550" y1="9077" x2="51900" y2="10053"/>
                          <a14:backgroundMark x1="51855" y1="14072" x2="51200" y2="15154"/>
                          <a14:backgroundMark x1="47405" y1="11614" x2="47333" y2="11830"/>
                          <a14:backgroundMark x1="47050" y1="6677" x2="48164" y2="6582"/>
                          <a14:backgroundMark x1="47031" y1="10616" x2="47100" y2="9977"/>
                          <a14:backgroundMark x1="46650" y1="10353" x2="47550" y2="9827"/>
                          <a14:backgroundMark x1="46774" y1="10829" x2="47150" y2="9902"/>
                          <a14:backgroundMark x1="48800" y1="12828" x2="49150" y2="12078"/>
                          <a14:backgroundMark x1="48500" y1="9452" x2="49050" y2="12003"/>
                          <a14:backgroundMark x1="49750" y1="8927" x2="49921" y2="9229"/>
                          <a14:backgroundMark x1="48900" y1="12303" x2="49650" y2="11253"/>
                          <a14:backgroundMark x1="48800" y1="11703" x2="48450" y2="12303"/>
                          <a14:backgroundMark x1="49750" y1="14029" x2="51150" y2="11553"/>
                          <a14:backgroundMark x1="46900" y1="9677" x2="46850" y2="9902"/>
                          <a14:backgroundMark x1="47100" y1="9452" x2="46600" y2="10653"/>
                          <a14:backgroundMark x1="46600" y1="11103" x2="46550" y2="10878"/>
                          <a14:backgroundMark x1="49700" y1="15304" x2="49800" y2="15154"/>
                          <a14:backgroundMark x1="48900" y1="12303" x2="49100" y2="12603"/>
                          <a14:backgroundMark x1="49050" y1="12753" x2="49050" y2="12753"/>
                          <a14:backgroundMark x1="48550" y1="12603" x2="49150" y2="12603"/>
                          <a14:backgroundMark x1="48850" y1="12753" x2="49300" y2="127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0406" y="2149158"/>
              <a:ext cx="6096000" cy="4062984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88E83E-5E38-48FE-9EE6-149D5FC08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95" r="89955">
                          <a14:foregroundMark x1="89055" y1="49200" x2="89280" y2="55050"/>
                          <a14:foregroundMark x1="88681" y1="48500" x2="89055" y2="49100"/>
                          <a14:foregroundMark x1="89205" y1="48800" x2="89505" y2="52500"/>
                          <a14:foregroundMark x1="89955" y1="52950" x2="88456" y2="58650"/>
                          <a14:foregroundMark x1="10345" y1="50000" x2="10795" y2="55950"/>
                          <a14:foregroundMark x1="10045" y1="55550" x2="10495" y2="53200"/>
                          <a14:foregroundMark x1="9895" y1="54500" x2="10420" y2="51600"/>
                          <a14:foregroundMark x1="10195" y1="49500" x2="11319" y2="460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120" y="483143"/>
              <a:ext cx="4066032" cy="60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55745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9CEB18-8355-469A-B8ED-E1B9258AD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1643" y="1651500"/>
            <a:ext cx="4946287" cy="762555"/>
          </a:xfrm>
        </p:spPr>
        <p:txBody>
          <a:bodyPr lIns="91440" tIns="45720" rIns="91440" bIns="45720" anchor="t"/>
          <a:lstStyle/>
          <a:p>
            <a:pPr marL="342900" indent="-342900">
              <a:buFont typeface="Arial"/>
              <a:buChar char="•"/>
            </a:pPr>
            <a:r>
              <a:rPr lang="en-GB" sz="2400" b="1">
                <a:latin typeface="Arial"/>
                <a:cs typeface="Arial"/>
              </a:rPr>
              <a:t>Anti-slavery ivory plaques</a:t>
            </a:r>
            <a:r>
              <a:rPr lang="en-GB" sz="2400">
                <a:latin typeface="Arial"/>
                <a:cs typeface="Arial"/>
              </a:rPr>
              <a:t>, early 19th century.</a:t>
            </a:r>
            <a:br>
              <a:rPr lang="en-GB" sz="2400">
                <a:latin typeface="Arial"/>
                <a:ea typeface="+mn-lt"/>
                <a:cs typeface="Arial"/>
              </a:rPr>
            </a:br>
            <a:br>
              <a:rPr lang="en-GB" sz="2400">
                <a:latin typeface="Arial"/>
                <a:ea typeface="+mn-lt"/>
                <a:cs typeface="Arial"/>
              </a:rPr>
            </a:br>
            <a:br>
              <a:rPr lang="en-GB" sz="2000">
                <a:latin typeface="Arial"/>
                <a:cs typeface="Arial"/>
              </a:rPr>
            </a:br>
            <a:endParaRPr lang="en-GB" sz="20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C518E5-8B41-4A55-9EF5-4B95896E83F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3184E35-335F-46AB-8DB9-AB4292A20F4D}"/>
              </a:ext>
            </a:extLst>
          </p:cNvPr>
          <p:cNvGrpSpPr/>
          <p:nvPr/>
        </p:nvGrpSpPr>
        <p:grpSpPr>
          <a:xfrm>
            <a:off x="1117821" y="301666"/>
            <a:ext cx="5161835" cy="5561160"/>
            <a:chOff x="536295" y="582403"/>
            <a:chExt cx="5161835" cy="556116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ECF8AF6-33DB-4003-8911-103849F8BB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47" b="98653" l="3046" r="99154">
                          <a14:foregroundMark x1="44162" y1="17515" x2="44162" y2="17515"/>
                          <a14:foregroundMark x1="40778" y1="11377" x2="24704" y2="16168"/>
                          <a14:foregroundMark x1="24704" y1="16168" x2="11337" y2="25749"/>
                          <a14:foregroundMark x1="11337" y1="25749" x2="4230" y2="38473"/>
                          <a14:foregroundMark x1="4230" y1="38473" x2="2003" y2="66198"/>
                          <a14:foregroundMark x1="4637" y1="72923" x2="4847" y2="73298"/>
                          <a14:foregroundMark x1="13965" y1="85843" x2="24704" y2="92216"/>
                          <a14:foregroundMark x1="24704" y1="92216" x2="58545" y2="98802"/>
                          <a14:foregroundMark x1="58545" y1="98802" x2="75127" y2="91916"/>
                          <a14:foregroundMark x1="75127" y1="91916" x2="88494" y2="80689"/>
                          <a14:foregroundMark x1="88494" y1="80689" x2="97631" y2="66916"/>
                          <a14:foregroundMark x1="97631" y1="66916" x2="97631" y2="50898"/>
                          <a14:foregroundMark x1="97631" y1="50898" x2="92555" y2="35778"/>
                          <a14:foregroundMark x1="92555" y1="35778" x2="69712" y2="15269"/>
                          <a14:foregroundMark x1="69712" y1="15269" x2="40778" y2="11976"/>
                          <a14:foregroundMark x1="85618" y1="35629" x2="85618" y2="35629"/>
                          <a14:foregroundMark x1="85279" y1="39671" x2="85279" y2="39671"/>
                          <a14:foregroundMark x1="96954" y1="44162" x2="99154" y2="59731"/>
                          <a14:foregroundMark x1="99154" y1="59731" x2="95262" y2="73054"/>
                          <a14:foregroundMark x1="6430" y1="34132" x2="2369" y2="48054"/>
                          <a14:foregroundMark x1="2369" y1="48054" x2="3046" y2="62425"/>
                          <a14:foregroundMark x1="14988" y1="85004" x2="15398" y2="85778"/>
                          <a14:foregroundMark x1="3046" y1="62425" x2="4527" y2="65226"/>
                          <a14:foregroundMark x1="26058" y1="92814" x2="41963" y2="99102"/>
                          <a14:foregroundMark x1="41963" y1="99102" x2="59052" y2="98653"/>
                          <a14:foregroundMark x1="59052" y1="98653" x2="75465" y2="92216"/>
                          <a14:foregroundMark x1="46193" y1="8084" x2="46193" y2="8084"/>
                          <a14:foregroundMark x1="43486" y1="5988" x2="43486" y2="5988"/>
                          <a14:foregroundMark x1="53807" y1="1946" x2="53807" y2="1946"/>
                          <a14:foregroundMark x1="11844" y1="81138" x2="11844" y2="81138"/>
                          <a14:foregroundMark x1="8460" y1="76946" x2="8460" y2="76946"/>
                          <a14:foregroundMark x1="8460" y1="76946" x2="8460" y2="76946"/>
                          <a14:foregroundMark x1="7445" y1="76048" x2="7445" y2="76048"/>
                          <a14:foregroundMark x1="6768" y1="73353" x2="6768" y2="73353"/>
                          <a14:foregroundMark x1="11168" y1="80838" x2="11168" y2="80838"/>
                          <a14:backgroundMark x1="1354" y1="66916" x2="1354" y2="66916"/>
                          <a14:backgroundMark x1="2369" y1="68713" x2="2369" y2="68713"/>
                          <a14:backgroundMark x1="1692" y1="66317" x2="5076" y2="72754"/>
                          <a14:backgroundMark x1="10347" y1="81138" x2="13367" y2="85329"/>
                          <a14:backgroundMark x1="10131" y1="80838" x2="10347" y2="81138"/>
                          <a14:backgroundMark x1="7327" y1="76946" x2="10131" y2="80838"/>
                          <a14:backgroundMark x1="6680" y1="76048" x2="7327" y2="76946"/>
                          <a14:backgroundMark x1="4738" y1="73353" x2="6680" y2="76048"/>
                          <a14:backgroundMark x1="13367" y1="85329" x2="14044" y2="85778"/>
                          <a14:backgroundMark x1="49577" y1="5240" x2="49577" y2="5240"/>
                          <a14:backgroundMark x1="49746" y1="1946" x2="50085" y2="2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472" y="2777953"/>
              <a:ext cx="2977658" cy="33656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DAEBE0F-57FE-496A-B028-FA6BF5A5A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4" b="97372" l="5385" r="95692">
                          <a14:foregroundMark x1="32769" y1="10201" x2="32769" y2="10201"/>
                          <a14:foregroundMark x1="40769" y1="10201" x2="40769" y2="10201"/>
                          <a14:foregroundMark x1="51538" y1="10201" x2="51538" y2="10201"/>
                          <a14:foregroundMark x1="64923" y1="15920" x2="64923" y2="15920"/>
                          <a14:foregroundMark x1="29077" y1="17620" x2="29077" y2="17620"/>
                          <a14:foregroundMark x1="24769" y1="9892" x2="13231" y2="21947"/>
                          <a14:foregroundMark x1="13231" y1="21947" x2="7077" y2="55332"/>
                          <a14:foregroundMark x1="7077" y1="55332" x2="19077" y2="86244"/>
                          <a14:foregroundMark x1="19077" y1="86244" x2="52000" y2="91654"/>
                          <a14:foregroundMark x1="52000" y1="91654" x2="68000" y2="90263"/>
                          <a14:foregroundMark x1="68000" y1="90263" x2="83385" y2="79598"/>
                          <a14:foregroundMark x1="83385" y1="79598" x2="92615" y2="63679"/>
                          <a14:foregroundMark x1="92615" y1="63679" x2="90769" y2="29521"/>
                          <a14:foregroundMark x1="90769" y1="29521" x2="65385" y2="6337"/>
                          <a14:foregroundMark x1="65385" y1="6337" x2="29846" y2="5564"/>
                          <a14:foregroundMark x1="29846" y1="5564" x2="23846" y2="11592"/>
                          <a14:foregroundMark x1="23846" y1="11592" x2="23846" y2="11592"/>
                          <a14:foregroundMark x1="5385" y1="48377" x2="5385" y2="48377"/>
                          <a14:foregroundMark x1="5385" y1="32303" x2="5385" y2="32303"/>
                          <a14:foregroundMark x1="38462" y1="3864" x2="38462" y2="3864"/>
                          <a14:foregroundMark x1="43231" y1="95054" x2="43231" y2="95054"/>
                          <a14:foregroundMark x1="95846" y1="60433" x2="95846" y2="60433"/>
                          <a14:foregroundMark x1="52462" y1="97372" x2="52462" y2="97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95" y="582403"/>
              <a:ext cx="2977658" cy="2963915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F7806BE-513E-4E52-823E-3279E487FB41}"/>
              </a:ext>
            </a:extLst>
          </p:cNvPr>
          <p:cNvSpPr txBox="1"/>
          <p:nvPr/>
        </p:nvSpPr>
        <p:spPr>
          <a:xfrm>
            <a:off x="6926489" y="993774"/>
            <a:ext cx="421277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 b="1">
                <a:latin typeface="Arial"/>
                <a:cs typeface="Arial"/>
              </a:rPr>
              <a:t>What are these objects?</a:t>
            </a:r>
            <a:br>
              <a:rPr lang="en-GB" sz="2600" b="1">
                <a:latin typeface="Arial"/>
                <a:cs typeface="Arial"/>
              </a:rPr>
            </a:br>
            <a:endParaRPr lang="en-GB" b="1"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7AF23C-667D-4B56-A087-5C5F29EBF167}"/>
              </a:ext>
            </a:extLst>
          </p:cNvPr>
          <p:cNvSpPr txBox="1"/>
          <p:nvPr/>
        </p:nvSpPr>
        <p:spPr>
          <a:xfrm>
            <a:off x="6906078" y="2579006"/>
            <a:ext cx="4366984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They show enslaved people kneeling with shackles and chains, with trade ships in the distance.</a:t>
            </a:r>
            <a:br>
              <a:rPr lang="en-GB" sz="2400">
                <a:latin typeface="Arial"/>
                <a:cs typeface="Arial"/>
              </a:rPr>
            </a:br>
            <a:endParaRPr lang="en-GB" sz="2000"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E9581B-CE71-4A61-B843-3DA391722FFB}"/>
              </a:ext>
            </a:extLst>
          </p:cNvPr>
          <p:cNvSpPr txBox="1"/>
          <p:nvPr/>
        </p:nvSpPr>
        <p:spPr>
          <a:xfrm>
            <a:off x="6924221" y="4257220"/>
            <a:ext cx="4466770" cy="24006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cs typeface="Arial"/>
              </a:rPr>
              <a:t>One reads 'THANK GOD FOR LIBERTY', the other, 'O LORD SET US FREE', with a watchful eye above.</a:t>
            </a:r>
            <a:br>
              <a:rPr lang="en-GB" sz="2000">
                <a:latin typeface="Arial"/>
                <a:cs typeface="Arial"/>
              </a:rPr>
            </a:br>
            <a:br>
              <a:rPr lang="en-GB">
                <a:latin typeface="Arial"/>
                <a:cs typeface="Arial"/>
              </a:rPr>
            </a:br>
            <a:br>
              <a:rPr lang="en-GB">
                <a:latin typeface="Arial"/>
                <a:cs typeface="Arial"/>
              </a:rPr>
            </a:br>
            <a:endParaRPr lang="en-GB">
              <a:ea typeface="+mn-lt"/>
              <a:cs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88EBBE-46BC-4A65-B70D-1928BF08FCCD}"/>
              </a:ext>
            </a:extLst>
          </p:cNvPr>
          <p:cNvSpPr txBox="1"/>
          <p:nvPr/>
        </p:nvSpPr>
        <p:spPr>
          <a:xfrm>
            <a:off x="6924220" y="5581647"/>
            <a:ext cx="43397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2400">
              <a:latin typeface="Arial"/>
              <a:ea typeface="+mn-lt"/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549FDC-0417-492E-8F1B-C43576B9500E}"/>
              </a:ext>
            </a:extLst>
          </p:cNvPr>
          <p:cNvSpPr txBox="1"/>
          <p:nvPr/>
        </p:nvSpPr>
        <p:spPr>
          <a:xfrm>
            <a:off x="192505" y="4924926"/>
            <a:ext cx="327459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latin typeface="Arial"/>
              </a:rPr>
              <a:t>Please use </a:t>
            </a:r>
            <a:r>
              <a:rPr lang="en-GB" b="1">
                <a:latin typeface="Arial"/>
              </a:rPr>
              <a:t>The abolitionist campaigns </a:t>
            </a:r>
            <a:r>
              <a:rPr lang="en-GB">
                <a:latin typeface="Arial"/>
              </a:rPr>
              <a:t>resource sheet (page 4) for further information.</a:t>
            </a:r>
            <a:r>
              <a:rPr lang="en-GB">
                <a:latin typeface="Arial"/>
                <a:cs typeface="Arial"/>
              </a:rPr>
              <a:t>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007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DAA0A5-D8B2-4AF4-A539-1B62AF2A98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79C85-8543-4AC9-B989-6B02F21C878D}"/>
              </a:ext>
            </a:extLst>
          </p:cNvPr>
          <p:cNvSpPr txBox="1"/>
          <p:nvPr/>
        </p:nvSpPr>
        <p:spPr>
          <a:xfrm>
            <a:off x="0" y="2798058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>
                <a:latin typeface="Arial" panose="020B0604020202020204" pitchFamily="34" charset="0"/>
                <a:cs typeface="Arial" panose="020B0604020202020204" pitchFamily="34" charset="0"/>
              </a:rPr>
              <a:t>Discussion questions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950AA5-9BF8-4024-948E-A3BDA47909F1}"/>
              </a:ext>
            </a:extLst>
          </p:cNvPr>
          <p:cNvSpPr txBox="1"/>
          <p:nvPr/>
        </p:nvSpPr>
        <p:spPr>
          <a:xfrm>
            <a:off x="197758" y="5894614"/>
            <a:ext cx="11996055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"/>
                <a:cs typeface="Arial"/>
              </a:rPr>
              <a:t>Please use </a:t>
            </a:r>
            <a:r>
              <a:rPr lang="en-GB" sz="2000" b="1">
                <a:latin typeface="Arial"/>
                <a:cs typeface="Arial"/>
              </a:rPr>
              <a:t>The abolitionist campaigns </a:t>
            </a:r>
            <a:r>
              <a:rPr lang="en-GB" sz="2000">
                <a:latin typeface="Arial"/>
                <a:cs typeface="Arial"/>
              </a:rPr>
              <a:t>resource sheet (page 4) for further information to support your discussions.</a:t>
            </a:r>
          </a:p>
        </p:txBody>
      </p:sp>
    </p:spTree>
    <p:extLst>
      <p:ext uri="{BB962C8B-B14F-4D97-AF65-F5344CB8AC3E}">
        <p14:creationId xmlns:p14="http://schemas.microsoft.com/office/powerpoint/2010/main" val="58919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06CFB-DA04-4B2F-815E-C760F2B7F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20B8-FD21-40F1-B9E2-A06A8F1DE860}"/>
              </a:ext>
            </a:extLst>
          </p:cNvPr>
          <p:cNvSpPr txBox="1"/>
          <p:nvPr/>
        </p:nvSpPr>
        <p:spPr>
          <a:xfrm>
            <a:off x="6692401" y="1080000"/>
            <a:ext cx="4919378" cy="449353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 dirty="0">
                <a:latin typeface="Arial"/>
                <a:ea typeface="+mn-lt"/>
                <a:cs typeface="+mn-lt"/>
              </a:rPr>
              <a:t>Ornaments, plaques and fashion accessories were used as visual symbols to publicly declare support for a cause.</a:t>
            </a:r>
          </a:p>
          <a:p>
            <a:endParaRPr lang="en-GB" sz="2600" dirty="0">
              <a:latin typeface="Arial"/>
              <a:ea typeface="+mn-lt"/>
              <a:cs typeface="+mn-lt"/>
            </a:endParaRPr>
          </a:p>
          <a:p>
            <a:r>
              <a:rPr lang="en-GB" sz="2600" dirty="0">
                <a:latin typeface="Arial"/>
                <a:ea typeface="+mn-lt"/>
                <a:cs typeface="+mn-lt"/>
              </a:rPr>
              <a:t>Can you think of any modern-day equivalents? </a:t>
            </a:r>
          </a:p>
          <a:p>
            <a:endParaRPr lang="en-GB" sz="2600" dirty="0">
              <a:latin typeface="Arial"/>
              <a:ea typeface="+mn-lt"/>
              <a:cs typeface="+mn-lt"/>
            </a:endParaRPr>
          </a:p>
          <a:p>
            <a:r>
              <a:rPr lang="en-GB" sz="2600" dirty="0">
                <a:latin typeface="Arial"/>
                <a:ea typeface="+mn-lt"/>
                <a:cs typeface="+mn-lt"/>
              </a:rPr>
              <a:t>If the plaques were created today, do you think the imagery used would be different.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A9CAE7-22E9-48F4-BE66-23A372F7791E}"/>
              </a:ext>
            </a:extLst>
          </p:cNvPr>
          <p:cNvGrpSpPr/>
          <p:nvPr/>
        </p:nvGrpSpPr>
        <p:grpSpPr>
          <a:xfrm>
            <a:off x="337765" y="896957"/>
            <a:ext cx="5161835" cy="5561160"/>
            <a:chOff x="536295" y="582403"/>
            <a:chExt cx="5161835" cy="55611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3CC112-F32F-4F97-9035-B07FB208D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47" b="98653" l="3046" r="99154">
                          <a14:foregroundMark x1="44162" y1="17515" x2="44162" y2="17515"/>
                          <a14:foregroundMark x1="40778" y1="11377" x2="24704" y2="16168"/>
                          <a14:foregroundMark x1="24704" y1="16168" x2="11337" y2="25749"/>
                          <a14:foregroundMark x1="11337" y1="25749" x2="4230" y2="38473"/>
                          <a14:foregroundMark x1="4230" y1="38473" x2="2003" y2="66198"/>
                          <a14:foregroundMark x1="4637" y1="72923" x2="4847" y2="73298"/>
                          <a14:foregroundMark x1="13965" y1="85843" x2="24704" y2="92216"/>
                          <a14:foregroundMark x1="24704" y1="92216" x2="58545" y2="98802"/>
                          <a14:foregroundMark x1="58545" y1="98802" x2="75127" y2="91916"/>
                          <a14:foregroundMark x1="75127" y1="91916" x2="88494" y2="80689"/>
                          <a14:foregroundMark x1="88494" y1="80689" x2="97631" y2="66916"/>
                          <a14:foregroundMark x1="97631" y1="66916" x2="97631" y2="50898"/>
                          <a14:foregroundMark x1="97631" y1="50898" x2="92555" y2="35778"/>
                          <a14:foregroundMark x1="92555" y1="35778" x2="69712" y2="15269"/>
                          <a14:foregroundMark x1="69712" y1="15269" x2="40778" y2="11976"/>
                          <a14:foregroundMark x1="85618" y1="35629" x2="85618" y2="35629"/>
                          <a14:foregroundMark x1="85279" y1="39671" x2="85279" y2="39671"/>
                          <a14:foregroundMark x1="96954" y1="44162" x2="99154" y2="59731"/>
                          <a14:foregroundMark x1="99154" y1="59731" x2="95262" y2="73054"/>
                          <a14:foregroundMark x1="6430" y1="34132" x2="2369" y2="48054"/>
                          <a14:foregroundMark x1="2369" y1="48054" x2="3046" y2="62425"/>
                          <a14:foregroundMark x1="14988" y1="85004" x2="15398" y2="85778"/>
                          <a14:foregroundMark x1="3046" y1="62425" x2="4527" y2="65226"/>
                          <a14:foregroundMark x1="26058" y1="92814" x2="41963" y2="99102"/>
                          <a14:foregroundMark x1="41963" y1="99102" x2="59052" y2="98653"/>
                          <a14:foregroundMark x1="59052" y1="98653" x2="75465" y2="92216"/>
                          <a14:foregroundMark x1="46193" y1="8084" x2="46193" y2="8084"/>
                          <a14:foregroundMark x1="43486" y1="5988" x2="43486" y2="5988"/>
                          <a14:foregroundMark x1="53807" y1="1946" x2="53807" y2="1946"/>
                          <a14:foregroundMark x1="11844" y1="81138" x2="11844" y2="81138"/>
                          <a14:foregroundMark x1="8460" y1="76946" x2="8460" y2="76946"/>
                          <a14:foregroundMark x1="8460" y1="76946" x2="8460" y2="76946"/>
                          <a14:foregroundMark x1="7445" y1="76048" x2="7445" y2="76048"/>
                          <a14:foregroundMark x1="6768" y1="73353" x2="6768" y2="73353"/>
                          <a14:foregroundMark x1="11168" y1="80838" x2="11168" y2="80838"/>
                          <a14:backgroundMark x1="1354" y1="66916" x2="1354" y2="66916"/>
                          <a14:backgroundMark x1="2369" y1="68713" x2="2369" y2="68713"/>
                          <a14:backgroundMark x1="1692" y1="66317" x2="5076" y2="72754"/>
                          <a14:backgroundMark x1="10347" y1="81138" x2="13367" y2="85329"/>
                          <a14:backgroundMark x1="10131" y1="80838" x2="10347" y2="81138"/>
                          <a14:backgroundMark x1="7327" y1="76946" x2="10131" y2="80838"/>
                          <a14:backgroundMark x1="6680" y1="76048" x2="7327" y2="76946"/>
                          <a14:backgroundMark x1="4738" y1="73353" x2="6680" y2="76048"/>
                          <a14:backgroundMark x1="13367" y1="85329" x2="14044" y2="85778"/>
                          <a14:backgroundMark x1="49577" y1="5240" x2="49577" y2="5240"/>
                          <a14:backgroundMark x1="49746" y1="1946" x2="50085" y2="2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472" y="2777953"/>
              <a:ext cx="2977658" cy="33656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AAD6D52-BECC-455A-A51D-8E49515EAA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4" b="97372" l="5385" r="95692">
                          <a14:foregroundMark x1="32769" y1="10201" x2="32769" y2="10201"/>
                          <a14:foregroundMark x1="40769" y1="10201" x2="40769" y2="10201"/>
                          <a14:foregroundMark x1="51538" y1="10201" x2="51538" y2="10201"/>
                          <a14:foregroundMark x1="64923" y1="15920" x2="64923" y2="15920"/>
                          <a14:foregroundMark x1="29077" y1="17620" x2="29077" y2="17620"/>
                          <a14:foregroundMark x1="24769" y1="9892" x2="13231" y2="21947"/>
                          <a14:foregroundMark x1="13231" y1="21947" x2="7077" y2="55332"/>
                          <a14:foregroundMark x1="7077" y1="55332" x2="19077" y2="86244"/>
                          <a14:foregroundMark x1="19077" y1="86244" x2="52000" y2="91654"/>
                          <a14:foregroundMark x1="52000" y1="91654" x2="68000" y2="90263"/>
                          <a14:foregroundMark x1="68000" y1="90263" x2="83385" y2="79598"/>
                          <a14:foregroundMark x1="83385" y1="79598" x2="92615" y2="63679"/>
                          <a14:foregroundMark x1="92615" y1="63679" x2="90769" y2="29521"/>
                          <a14:foregroundMark x1="90769" y1="29521" x2="65385" y2="6337"/>
                          <a14:foregroundMark x1="65385" y1="6337" x2="29846" y2="5564"/>
                          <a14:foregroundMark x1="29846" y1="5564" x2="23846" y2="11592"/>
                          <a14:foregroundMark x1="23846" y1="11592" x2="23846" y2="11592"/>
                          <a14:foregroundMark x1="5385" y1="48377" x2="5385" y2="48377"/>
                          <a14:foregroundMark x1="5385" y1="32303" x2="5385" y2="32303"/>
                          <a14:foregroundMark x1="38462" y1="3864" x2="38462" y2="3864"/>
                          <a14:foregroundMark x1="43231" y1="95054" x2="43231" y2="95054"/>
                          <a14:foregroundMark x1="95846" y1="60433" x2="95846" y2="60433"/>
                          <a14:foregroundMark x1="52462" y1="97372" x2="52462" y2="97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95" y="582403"/>
              <a:ext cx="2977658" cy="296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5520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06CFB-DA04-4B2F-815E-C760F2B7F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20B8-FD21-40F1-B9E2-A06A8F1DE860}"/>
              </a:ext>
            </a:extLst>
          </p:cNvPr>
          <p:cNvSpPr txBox="1"/>
          <p:nvPr/>
        </p:nvSpPr>
        <p:spPr>
          <a:xfrm>
            <a:off x="6840000" y="1080000"/>
            <a:ext cx="4855579" cy="20928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latin typeface="Arial"/>
                <a:ea typeface="+mn-lt"/>
                <a:cs typeface="+mn-lt"/>
              </a:rPr>
              <a:t>Which group of arguments against the slave trade – economic, humanitarian and Christian - do you think these plaques support?</a:t>
            </a:r>
            <a:endParaRPr lang="en-GB" sz="2600">
              <a:latin typeface="Arial"/>
              <a:cs typeface="Calibri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47B7BF-D66E-4276-B8D0-64A3837A53E0}"/>
              </a:ext>
            </a:extLst>
          </p:cNvPr>
          <p:cNvGrpSpPr/>
          <p:nvPr/>
        </p:nvGrpSpPr>
        <p:grpSpPr>
          <a:xfrm>
            <a:off x="263318" y="1006685"/>
            <a:ext cx="5161835" cy="5561160"/>
            <a:chOff x="536295" y="582403"/>
            <a:chExt cx="5161835" cy="55611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DCB622F-A9CC-4680-8D08-85D792DA3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47" b="98653" l="3046" r="99154">
                          <a14:foregroundMark x1="44162" y1="17515" x2="44162" y2="17515"/>
                          <a14:foregroundMark x1="40778" y1="11377" x2="24704" y2="16168"/>
                          <a14:foregroundMark x1="24704" y1="16168" x2="11337" y2="25749"/>
                          <a14:foregroundMark x1="11337" y1="25749" x2="4230" y2="38473"/>
                          <a14:foregroundMark x1="4230" y1="38473" x2="2003" y2="66198"/>
                          <a14:foregroundMark x1="4637" y1="72923" x2="4847" y2="73298"/>
                          <a14:foregroundMark x1="13965" y1="85843" x2="24704" y2="92216"/>
                          <a14:foregroundMark x1="24704" y1="92216" x2="58545" y2="98802"/>
                          <a14:foregroundMark x1="58545" y1="98802" x2="75127" y2="91916"/>
                          <a14:foregroundMark x1="75127" y1="91916" x2="88494" y2="80689"/>
                          <a14:foregroundMark x1="88494" y1="80689" x2="97631" y2="66916"/>
                          <a14:foregroundMark x1="97631" y1="66916" x2="97631" y2="50898"/>
                          <a14:foregroundMark x1="97631" y1="50898" x2="92555" y2="35778"/>
                          <a14:foregroundMark x1="92555" y1="35778" x2="69712" y2="15269"/>
                          <a14:foregroundMark x1="69712" y1="15269" x2="40778" y2="11976"/>
                          <a14:foregroundMark x1="85618" y1="35629" x2="85618" y2="35629"/>
                          <a14:foregroundMark x1="85279" y1="39671" x2="85279" y2="39671"/>
                          <a14:foregroundMark x1="96954" y1="44162" x2="99154" y2="59731"/>
                          <a14:foregroundMark x1="99154" y1="59731" x2="95262" y2="73054"/>
                          <a14:foregroundMark x1="6430" y1="34132" x2="2369" y2="48054"/>
                          <a14:foregroundMark x1="2369" y1="48054" x2="3046" y2="62425"/>
                          <a14:foregroundMark x1="14988" y1="85004" x2="15398" y2="85778"/>
                          <a14:foregroundMark x1="3046" y1="62425" x2="4527" y2="65226"/>
                          <a14:foregroundMark x1="26058" y1="92814" x2="41963" y2="99102"/>
                          <a14:foregroundMark x1="41963" y1="99102" x2="59052" y2="98653"/>
                          <a14:foregroundMark x1="59052" y1="98653" x2="75465" y2="92216"/>
                          <a14:foregroundMark x1="46193" y1="8084" x2="46193" y2="8084"/>
                          <a14:foregroundMark x1="43486" y1="5988" x2="43486" y2="5988"/>
                          <a14:foregroundMark x1="53807" y1="1946" x2="53807" y2="1946"/>
                          <a14:foregroundMark x1="11844" y1="81138" x2="11844" y2="81138"/>
                          <a14:foregroundMark x1="8460" y1="76946" x2="8460" y2="76946"/>
                          <a14:foregroundMark x1="8460" y1="76946" x2="8460" y2="76946"/>
                          <a14:foregroundMark x1="7445" y1="76048" x2="7445" y2="76048"/>
                          <a14:foregroundMark x1="6768" y1="73353" x2="6768" y2="73353"/>
                          <a14:foregroundMark x1="11168" y1="80838" x2="11168" y2="80838"/>
                          <a14:backgroundMark x1="1354" y1="66916" x2="1354" y2="66916"/>
                          <a14:backgroundMark x1="2369" y1="68713" x2="2369" y2="68713"/>
                          <a14:backgroundMark x1="1692" y1="66317" x2="5076" y2="72754"/>
                          <a14:backgroundMark x1="10347" y1="81138" x2="13367" y2="85329"/>
                          <a14:backgroundMark x1="10131" y1="80838" x2="10347" y2="81138"/>
                          <a14:backgroundMark x1="7327" y1="76946" x2="10131" y2="80838"/>
                          <a14:backgroundMark x1="6680" y1="76048" x2="7327" y2="76946"/>
                          <a14:backgroundMark x1="4738" y1="73353" x2="6680" y2="76048"/>
                          <a14:backgroundMark x1="13367" y1="85329" x2="14044" y2="85778"/>
                          <a14:backgroundMark x1="49577" y1="5240" x2="49577" y2="5240"/>
                          <a14:backgroundMark x1="49746" y1="1946" x2="50085" y2="2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472" y="2777953"/>
              <a:ext cx="2977658" cy="33656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9D5E3C-9543-4ED3-B4B3-D525FFB467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4" b="97372" l="5385" r="95692">
                          <a14:foregroundMark x1="32769" y1="10201" x2="32769" y2="10201"/>
                          <a14:foregroundMark x1="40769" y1="10201" x2="40769" y2="10201"/>
                          <a14:foregroundMark x1="51538" y1="10201" x2="51538" y2="10201"/>
                          <a14:foregroundMark x1="64923" y1="15920" x2="64923" y2="15920"/>
                          <a14:foregroundMark x1="29077" y1="17620" x2="29077" y2="17620"/>
                          <a14:foregroundMark x1="24769" y1="9892" x2="13231" y2="21947"/>
                          <a14:foregroundMark x1="13231" y1="21947" x2="7077" y2="55332"/>
                          <a14:foregroundMark x1="7077" y1="55332" x2="19077" y2="86244"/>
                          <a14:foregroundMark x1="19077" y1="86244" x2="52000" y2="91654"/>
                          <a14:foregroundMark x1="52000" y1="91654" x2="68000" y2="90263"/>
                          <a14:foregroundMark x1="68000" y1="90263" x2="83385" y2="79598"/>
                          <a14:foregroundMark x1="83385" y1="79598" x2="92615" y2="63679"/>
                          <a14:foregroundMark x1="92615" y1="63679" x2="90769" y2="29521"/>
                          <a14:foregroundMark x1="90769" y1="29521" x2="65385" y2="6337"/>
                          <a14:foregroundMark x1="65385" y1="6337" x2="29846" y2="5564"/>
                          <a14:foregroundMark x1="29846" y1="5564" x2="23846" y2="11592"/>
                          <a14:foregroundMark x1="23846" y1="11592" x2="23846" y2="11592"/>
                          <a14:foregroundMark x1="5385" y1="48377" x2="5385" y2="48377"/>
                          <a14:foregroundMark x1="5385" y1="32303" x2="5385" y2="32303"/>
                          <a14:foregroundMark x1="38462" y1="3864" x2="38462" y2="3864"/>
                          <a14:foregroundMark x1="43231" y1="95054" x2="43231" y2="95054"/>
                          <a14:foregroundMark x1="95846" y1="60433" x2="95846" y2="60433"/>
                          <a14:foregroundMark x1="52462" y1="97372" x2="52462" y2="97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95" y="582403"/>
              <a:ext cx="2977658" cy="296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0002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15294-9954-4E8C-B353-E761A55EEF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BC2FD5-D2EA-4B94-A264-572332A8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91" y="619435"/>
            <a:ext cx="5951661" cy="742226"/>
          </a:xfrm>
        </p:spPr>
        <p:txBody>
          <a:bodyPr lIns="91440" tIns="45720" rIns="91440" bIns="45720" anchor="t"/>
          <a:lstStyle/>
          <a:p>
            <a:r>
              <a:rPr lang="en-GB" sz="4400">
                <a:latin typeface="Arial"/>
                <a:cs typeface="Arial"/>
              </a:rPr>
              <a:t>Trigger warning</a:t>
            </a:r>
            <a:endParaRPr lang="en-GB" sz="4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F237C-1E13-411C-B38E-CF1A5B785890}"/>
              </a:ext>
            </a:extLst>
          </p:cNvPr>
          <p:cNvSpPr txBox="1"/>
          <p:nvPr/>
        </p:nvSpPr>
        <p:spPr>
          <a:xfrm>
            <a:off x="309991" y="1582340"/>
            <a:ext cx="11476296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>
                <a:latin typeface="Arial"/>
                <a:cs typeface="Arial"/>
              </a:rPr>
              <a:t>The following presentation contains images of objects which relate to the treatment of enslaved people and explores themes which may be upsetting.</a:t>
            </a:r>
            <a:endParaRPr lang="en-US"/>
          </a:p>
          <a:p>
            <a:endParaRPr lang="en-GB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59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06CFB-DA04-4B2F-815E-C760F2B7F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20B8-FD21-40F1-B9E2-A06A8F1DE860}"/>
              </a:ext>
            </a:extLst>
          </p:cNvPr>
          <p:cNvSpPr txBox="1"/>
          <p:nvPr/>
        </p:nvSpPr>
        <p:spPr>
          <a:xfrm>
            <a:off x="6840001" y="1080000"/>
            <a:ext cx="4837880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latin typeface="Arial"/>
                <a:ea typeface="+mn-lt"/>
                <a:cs typeface="+mn-lt"/>
              </a:rPr>
              <a:t>Religious imagery would have been very familiar to people in the early 19th century.</a:t>
            </a:r>
            <a:endParaRPr lang="en-US" sz="2600">
              <a:latin typeface="Arial"/>
              <a:ea typeface="+mn-lt"/>
              <a:cs typeface="+mn-lt"/>
            </a:endParaRPr>
          </a:p>
          <a:p>
            <a:endParaRPr lang="en-GB" sz="2600">
              <a:latin typeface="Arial"/>
              <a:ea typeface="+mn-lt"/>
              <a:cs typeface="+mn-lt"/>
            </a:endParaRPr>
          </a:p>
          <a:p>
            <a:r>
              <a:rPr lang="en-GB" sz="2600">
                <a:latin typeface="Arial"/>
                <a:ea typeface="+mn-lt"/>
                <a:cs typeface="+mn-lt"/>
              </a:rPr>
              <a:t>What images and symbols can you see on the plaques which would have been recognised by a Christian audience? </a:t>
            </a:r>
            <a:endParaRPr lang="en-US" sz="2600">
              <a:latin typeface="Arial"/>
              <a:ea typeface="+mn-lt"/>
              <a:cs typeface="+mn-lt"/>
            </a:endParaRPr>
          </a:p>
          <a:p>
            <a:endParaRPr lang="en-GB" sz="2600">
              <a:latin typeface="Arial"/>
              <a:ea typeface="+mn-lt"/>
              <a:cs typeface="+mn-lt"/>
            </a:endParaRPr>
          </a:p>
          <a:p>
            <a:r>
              <a:rPr lang="en-GB" sz="2600">
                <a:latin typeface="Arial"/>
                <a:cs typeface="Calibri"/>
              </a:rPr>
              <a:t>Why do you think the </a:t>
            </a:r>
          </a:p>
          <a:p>
            <a:r>
              <a:rPr lang="en-GB" sz="2600">
                <a:latin typeface="Arial"/>
                <a:cs typeface="Calibri"/>
              </a:rPr>
              <a:t>figures were depicted in this pose?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45F9A27-63A5-4417-927C-AD7F3EA62FCE}"/>
              </a:ext>
            </a:extLst>
          </p:cNvPr>
          <p:cNvGrpSpPr/>
          <p:nvPr/>
        </p:nvGrpSpPr>
        <p:grpSpPr>
          <a:xfrm>
            <a:off x="353415" y="940848"/>
            <a:ext cx="5161835" cy="5561160"/>
            <a:chOff x="536295" y="582403"/>
            <a:chExt cx="5161835" cy="55611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1419D0-E3D8-4E13-8E4D-39B889C53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47" b="98653" l="3046" r="99154">
                          <a14:foregroundMark x1="44162" y1="17515" x2="44162" y2="17515"/>
                          <a14:foregroundMark x1="40778" y1="11377" x2="24704" y2="16168"/>
                          <a14:foregroundMark x1="24704" y1="16168" x2="11337" y2="25749"/>
                          <a14:foregroundMark x1="11337" y1="25749" x2="4230" y2="38473"/>
                          <a14:foregroundMark x1="4230" y1="38473" x2="2003" y2="66198"/>
                          <a14:foregroundMark x1="4637" y1="72923" x2="4847" y2="73298"/>
                          <a14:foregroundMark x1="13965" y1="85843" x2="24704" y2="92216"/>
                          <a14:foregroundMark x1="24704" y1="92216" x2="58545" y2="98802"/>
                          <a14:foregroundMark x1="58545" y1="98802" x2="75127" y2="91916"/>
                          <a14:foregroundMark x1="75127" y1="91916" x2="88494" y2="80689"/>
                          <a14:foregroundMark x1="88494" y1="80689" x2="97631" y2="66916"/>
                          <a14:foregroundMark x1="97631" y1="66916" x2="97631" y2="50898"/>
                          <a14:foregroundMark x1="97631" y1="50898" x2="92555" y2="35778"/>
                          <a14:foregroundMark x1="92555" y1="35778" x2="69712" y2="15269"/>
                          <a14:foregroundMark x1="69712" y1="15269" x2="40778" y2="11976"/>
                          <a14:foregroundMark x1="85618" y1="35629" x2="85618" y2="35629"/>
                          <a14:foregroundMark x1="85279" y1="39671" x2="85279" y2="39671"/>
                          <a14:foregroundMark x1="96954" y1="44162" x2="99154" y2="59731"/>
                          <a14:foregroundMark x1="99154" y1="59731" x2="95262" y2="73054"/>
                          <a14:foregroundMark x1="6430" y1="34132" x2="2369" y2="48054"/>
                          <a14:foregroundMark x1="2369" y1="48054" x2="3046" y2="62425"/>
                          <a14:foregroundMark x1="14988" y1="85004" x2="15398" y2="85778"/>
                          <a14:foregroundMark x1="3046" y1="62425" x2="4527" y2="65226"/>
                          <a14:foregroundMark x1="26058" y1="92814" x2="41963" y2="99102"/>
                          <a14:foregroundMark x1="41963" y1="99102" x2="59052" y2="98653"/>
                          <a14:foregroundMark x1="59052" y1="98653" x2="75465" y2="92216"/>
                          <a14:foregroundMark x1="46193" y1="8084" x2="46193" y2="8084"/>
                          <a14:foregroundMark x1="43486" y1="5988" x2="43486" y2="5988"/>
                          <a14:foregroundMark x1="53807" y1="1946" x2="53807" y2="1946"/>
                          <a14:foregroundMark x1="11844" y1="81138" x2="11844" y2="81138"/>
                          <a14:foregroundMark x1="8460" y1="76946" x2="8460" y2="76946"/>
                          <a14:foregroundMark x1="8460" y1="76946" x2="8460" y2="76946"/>
                          <a14:foregroundMark x1="7445" y1="76048" x2="7445" y2="76048"/>
                          <a14:foregroundMark x1="6768" y1="73353" x2="6768" y2="73353"/>
                          <a14:foregroundMark x1="11168" y1="80838" x2="11168" y2="80838"/>
                          <a14:backgroundMark x1="1354" y1="66916" x2="1354" y2="66916"/>
                          <a14:backgroundMark x1="2369" y1="68713" x2="2369" y2="68713"/>
                          <a14:backgroundMark x1="1692" y1="66317" x2="5076" y2="72754"/>
                          <a14:backgroundMark x1="10347" y1="81138" x2="13367" y2="85329"/>
                          <a14:backgroundMark x1="10131" y1="80838" x2="10347" y2="81138"/>
                          <a14:backgroundMark x1="7327" y1="76946" x2="10131" y2="80838"/>
                          <a14:backgroundMark x1="6680" y1="76048" x2="7327" y2="76946"/>
                          <a14:backgroundMark x1="4738" y1="73353" x2="6680" y2="76048"/>
                          <a14:backgroundMark x1="13367" y1="85329" x2="14044" y2="85778"/>
                          <a14:backgroundMark x1="49577" y1="5240" x2="49577" y2="5240"/>
                          <a14:backgroundMark x1="49746" y1="1946" x2="50085" y2="2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472" y="2777953"/>
              <a:ext cx="2977658" cy="33656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28F281E-DD12-495A-9469-8EABF0ED7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4" b="97372" l="5385" r="95692">
                          <a14:foregroundMark x1="32769" y1="10201" x2="32769" y2="10201"/>
                          <a14:foregroundMark x1="40769" y1="10201" x2="40769" y2="10201"/>
                          <a14:foregroundMark x1="51538" y1="10201" x2="51538" y2="10201"/>
                          <a14:foregroundMark x1="64923" y1="15920" x2="64923" y2="15920"/>
                          <a14:foregroundMark x1="29077" y1="17620" x2="29077" y2="17620"/>
                          <a14:foregroundMark x1="24769" y1="9892" x2="13231" y2="21947"/>
                          <a14:foregroundMark x1="13231" y1="21947" x2="7077" y2="55332"/>
                          <a14:foregroundMark x1="7077" y1="55332" x2="19077" y2="86244"/>
                          <a14:foregroundMark x1="19077" y1="86244" x2="52000" y2="91654"/>
                          <a14:foregroundMark x1="52000" y1="91654" x2="68000" y2="90263"/>
                          <a14:foregroundMark x1="68000" y1="90263" x2="83385" y2="79598"/>
                          <a14:foregroundMark x1="83385" y1="79598" x2="92615" y2="63679"/>
                          <a14:foregroundMark x1="92615" y1="63679" x2="90769" y2="29521"/>
                          <a14:foregroundMark x1="90769" y1="29521" x2="65385" y2="6337"/>
                          <a14:foregroundMark x1="65385" y1="6337" x2="29846" y2="5564"/>
                          <a14:foregroundMark x1="29846" y1="5564" x2="23846" y2="11592"/>
                          <a14:foregroundMark x1="23846" y1="11592" x2="23846" y2="11592"/>
                          <a14:foregroundMark x1="5385" y1="48377" x2="5385" y2="48377"/>
                          <a14:foregroundMark x1="5385" y1="32303" x2="5385" y2="32303"/>
                          <a14:foregroundMark x1="38462" y1="3864" x2="38462" y2="3864"/>
                          <a14:foregroundMark x1="43231" y1="95054" x2="43231" y2="95054"/>
                          <a14:foregroundMark x1="95846" y1="60433" x2="95846" y2="60433"/>
                          <a14:foregroundMark x1="52462" y1="97372" x2="52462" y2="97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95" y="582403"/>
              <a:ext cx="2977658" cy="296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8024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06CFB-DA04-4B2F-815E-C760F2B7F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8520B8-FD21-40F1-B9E2-A06A8F1DE860}"/>
              </a:ext>
            </a:extLst>
          </p:cNvPr>
          <p:cNvSpPr txBox="1"/>
          <p:nvPr/>
        </p:nvSpPr>
        <p:spPr>
          <a:xfrm>
            <a:off x="6558786" y="1052786"/>
            <a:ext cx="5025165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600" dirty="0">
                <a:latin typeface="Arial"/>
                <a:cs typeface="Arial"/>
              </a:rPr>
              <a:t>The style of imagery used on these plaques created an idea of enslaved people as passive</a:t>
            </a:r>
            <a:r>
              <a:rPr lang="en-GB" sz="2600" dirty="0">
                <a:latin typeface="Arial"/>
                <a:ea typeface="+mn-lt"/>
                <a:cs typeface="Arial"/>
              </a:rPr>
              <a:t> victims waiting to be saved. This can now be viewed as problematic and unrepresentative.</a:t>
            </a:r>
            <a:endParaRPr lang="en-GB" sz="2600" dirty="0">
              <a:latin typeface="Arial"/>
              <a:cs typeface="Arial"/>
            </a:endParaRP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 dirty="0">
                <a:latin typeface="Arial"/>
                <a:cs typeface="Arial"/>
              </a:rPr>
              <a:t>Enslaved people did resist and fight against slavery – in what ways do you think they did this? </a:t>
            </a:r>
          </a:p>
          <a:p>
            <a:endParaRPr lang="en-GB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E1133F-498F-447D-9ED8-DD659C3964D6}"/>
              </a:ext>
            </a:extLst>
          </p:cNvPr>
          <p:cNvGrpSpPr/>
          <p:nvPr/>
        </p:nvGrpSpPr>
        <p:grpSpPr>
          <a:xfrm>
            <a:off x="324154" y="955479"/>
            <a:ext cx="5161835" cy="5561160"/>
            <a:chOff x="536295" y="582403"/>
            <a:chExt cx="5161835" cy="556116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96CCFED-F9C4-4DDC-A293-92DD0E9B3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647" b="98653" l="3046" r="99154">
                          <a14:foregroundMark x1="44162" y1="17515" x2="44162" y2="17515"/>
                          <a14:foregroundMark x1="40778" y1="11377" x2="24704" y2="16168"/>
                          <a14:foregroundMark x1="24704" y1="16168" x2="11337" y2="25749"/>
                          <a14:foregroundMark x1="11337" y1="25749" x2="4230" y2="38473"/>
                          <a14:foregroundMark x1="4230" y1="38473" x2="2003" y2="66198"/>
                          <a14:foregroundMark x1="4637" y1="72923" x2="4847" y2="73298"/>
                          <a14:foregroundMark x1="13965" y1="85843" x2="24704" y2="92216"/>
                          <a14:foregroundMark x1="24704" y1="92216" x2="58545" y2="98802"/>
                          <a14:foregroundMark x1="58545" y1="98802" x2="75127" y2="91916"/>
                          <a14:foregroundMark x1="75127" y1="91916" x2="88494" y2="80689"/>
                          <a14:foregroundMark x1="88494" y1="80689" x2="97631" y2="66916"/>
                          <a14:foregroundMark x1="97631" y1="66916" x2="97631" y2="50898"/>
                          <a14:foregroundMark x1="97631" y1="50898" x2="92555" y2="35778"/>
                          <a14:foregroundMark x1="92555" y1="35778" x2="69712" y2="15269"/>
                          <a14:foregroundMark x1="69712" y1="15269" x2="40778" y2="11976"/>
                          <a14:foregroundMark x1="85618" y1="35629" x2="85618" y2="35629"/>
                          <a14:foregroundMark x1="85279" y1="39671" x2="85279" y2="39671"/>
                          <a14:foregroundMark x1="96954" y1="44162" x2="99154" y2="59731"/>
                          <a14:foregroundMark x1="99154" y1="59731" x2="95262" y2="73054"/>
                          <a14:foregroundMark x1="6430" y1="34132" x2="2369" y2="48054"/>
                          <a14:foregroundMark x1="2369" y1="48054" x2="3046" y2="62425"/>
                          <a14:foregroundMark x1="14988" y1="85004" x2="15398" y2="85778"/>
                          <a14:foregroundMark x1="3046" y1="62425" x2="4527" y2="65226"/>
                          <a14:foregroundMark x1="26058" y1="92814" x2="41963" y2="99102"/>
                          <a14:foregroundMark x1="41963" y1="99102" x2="59052" y2="98653"/>
                          <a14:foregroundMark x1="59052" y1="98653" x2="75465" y2="92216"/>
                          <a14:foregroundMark x1="46193" y1="8084" x2="46193" y2="8084"/>
                          <a14:foregroundMark x1="43486" y1="5988" x2="43486" y2="5988"/>
                          <a14:foregroundMark x1="53807" y1="1946" x2="53807" y2="1946"/>
                          <a14:foregroundMark x1="11844" y1="81138" x2="11844" y2="81138"/>
                          <a14:foregroundMark x1="8460" y1="76946" x2="8460" y2="76946"/>
                          <a14:foregroundMark x1="8460" y1="76946" x2="8460" y2="76946"/>
                          <a14:foregroundMark x1="7445" y1="76048" x2="7445" y2="76048"/>
                          <a14:foregroundMark x1="6768" y1="73353" x2="6768" y2="73353"/>
                          <a14:foregroundMark x1="11168" y1="80838" x2="11168" y2="80838"/>
                          <a14:backgroundMark x1="1354" y1="66916" x2="1354" y2="66916"/>
                          <a14:backgroundMark x1="2369" y1="68713" x2="2369" y2="68713"/>
                          <a14:backgroundMark x1="1692" y1="66317" x2="5076" y2="72754"/>
                          <a14:backgroundMark x1="10347" y1="81138" x2="13367" y2="85329"/>
                          <a14:backgroundMark x1="10131" y1="80838" x2="10347" y2="81138"/>
                          <a14:backgroundMark x1="7327" y1="76946" x2="10131" y2="80838"/>
                          <a14:backgroundMark x1="6680" y1="76048" x2="7327" y2="76946"/>
                          <a14:backgroundMark x1="4738" y1="73353" x2="6680" y2="76048"/>
                          <a14:backgroundMark x1="13367" y1="85329" x2="14044" y2="85778"/>
                          <a14:backgroundMark x1="49577" y1="5240" x2="49577" y2="5240"/>
                          <a14:backgroundMark x1="49746" y1="1946" x2="50085" y2="2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20472" y="2777953"/>
              <a:ext cx="2977658" cy="33656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71E736C-8A3D-4437-8218-343CF0205A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64" b="97372" l="5385" r="95692">
                          <a14:foregroundMark x1="32769" y1="10201" x2="32769" y2="10201"/>
                          <a14:foregroundMark x1="40769" y1="10201" x2="40769" y2="10201"/>
                          <a14:foregroundMark x1="51538" y1="10201" x2="51538" y2="10201"/>
                          <a14:foregroundMark x1="64923" y1="15920" x2="64923" y2="15920"/>
                          <a14:foregroundMark x1="29077" y1="17620" x2="29077" y2="17620"/>
                          <a14:foregroundMark x1="24769" y1="9892" x2="13231" y2="21947"/>
                          <a14:foregroundMark x1="13231" y1="21947" x2="7077" y2="55332"/>
                          <a14:foregroundMark x1="7077" y1="55332" x2="19077" y2="86244"/>
                          <a14:foregroundMark x1="19077" y1="86244" x2="52000" y2="91654"/>
                          <a14:foregroundMark x1="52000" y1="91654" x2="68000" y2="90263"/>
                          <a14:foregroundMark x1="68000" y1="90263" x2="83385" y2="79598"/>
                          <a14:foregroundMark x1="83385" y1="79598" x2="92615" y2="63679"/>
                          <a14:foregroundMark x1="92615" y1="63679" x2="90769" y2="29521"/>
                          <a14:foregroundMark x1="90769" y1="29521" x2="65385" y2="6337"/>
                          <a14:foregroundMark x1="65385" y1="6337" x2="29846" y2="5564"/>
                          <a14:foregroundMark x1="29846" y1="5564" x2="23846" y2="11592"/>
                          <a14:foregroundMark x1="23846" y1="11592" x2="23846" y2="11592"/>
                          <a14:foregroundMark x1="5385" y1="48377" x2="5385" y2="48377"/>
                          <a14:foregroundMark x1="5385" y1="32303" x2="5385" y2="32303"/>
                          <a14:foregroundMark x1="38462" y1="3864" x2="38462" y2="3864"/>
                          <a14:foregroundMark x1="43231" y1="95054" x2="43231" y2="95054"/>
                          <a14:foregroundMark x1="95846" y1="60433" x2="95846" y2="60433"/>
                          <a14:foregroundMark x1="52462" y1="97372" x2="52462" y2="9737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295" y="582403"/>
              <a:ext cx="2977658" cy="29639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9449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5D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206CFB-DA04-4B2F-815E-C760F2B7F0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7FE9F0-F119-4A29-B847-5BF5D615D1E6}"/>
              </a:ext>
            </a:extLst>
          </p:cNvPr>
          <p:cNvSpPr txBox="1"/>
          <p:nvPr/>
        </p:nvSpPr>
        <p:spPr>
          <a:xfrm>
            <a:off x="6232214" y="1297714"/>
            <a:ext cx="5113482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600">
                <a:latin typeface="Arial"/>
              </a:rPr>
              <a:t>Research the work of formerly enslaved abolitionists such as </a:t>
            </a:r>
            <a:r>
              <a:rPr lang="en-GB" sz="2600" b="1">
                <a:latin typeface="Arial"/>
              </a:rPr>
              <a:t>Olaudah Equiano</a:t>
            </a:r>
            <a:r>
              <a:rPr lang="en-GB" sz="2600">
                <a:latin typeface="Arial"/>
              </a:rPr>
              <a:t>, </a:t>
            </a:r>
            <a:r>
              <a:rPr lang="en-GB" sz="2600" b="1" err="1">
                <a:latin typeface="Arial"/>
              </a:rPr>
              <a:t>Ottobah</a:t>
            </a:r>
            <a:r>
              <a:rPr lang="en-GB" sz="2600" b="1">
                <a:latin typeface="Arial"/>
              </a:rPr>
              <a:t> </a:t>
            </a:r>
            <a:r>
              <a:rPr lang="en-GB" sz="2600" b="1" err="1">
                <a:latin typeface="Arial"/>
              </a:rPr>
              <a:t>Cugoano</a:t>
            </a:r>
            <a:r>
              <a:rPr lang="en-GB" sz="2600">
                <a:latin typeface="Arial"/>
              </a:rPr>
              <a:t>, </a:t>
            </a:r>
            <a:r>
              <a:rPr lang="en-GB" sz="2600" b="1">
                <a:latin typeface="Arial"/>
              </a:rPr>
              <a:t>Mary Prince</a:t>
            </a:r>
            <a:r>
              <a:rPr lang="en-GB" sz="2600">
                <a:latin typeface="Arial"/>
              </a:rPr>
              <a:t> and </a:t>
            </a:r>
            <a:r>
              <a:rPr lang="en-GB" sz="2600" b="1">
                <a:latin typeface="Arial"/>
              </a:rPr>
              <a:t>Ignatius Sancho.</a:t>
            </a:r>
            <a:endParaRPr lang="en-GB" sz="2600">
              <a:latin typeface="Calibri" panose="020F0502020204030204"/>
              <a:cs typeface="Calibri"/>
            </a:endParaRPr>
          </a:p>
          <a:p>
            <a:endParaRPr lang="en-GB" sz="2600">
              <a:latin typeface="Arial"/>
              <a:cs typeface="Arial"/>
            </a:endParaRPr>
          </a:p>
          <a:p>
            <a:r>
              <a:rPr lang="en-GB" sz="2600">
                <a:latin typeface="Arial"/>
                <a:cs typeface="Arial"/>
              </a:rPr>
              <a:t>OR </a:t>
            </a:r>
            <a:endParaRPr lang="en-GB" sz="2600">
              <a:latin typeface="Arial"/>
            </a:endParaRPr>
          </a:p>
          <a:p>
            <a:endParaRPr lang="en-GB" sz="2600">
              <a:latin typeface="Arial"/>
            </a:endParaRPr>
          </a:p>
          <a:p>
            <a:r>
              <a:rPr lang="en-GB" sz="2600">
                <a:latin typeface="Arial"/>
              </a:rPr>
              <a:t>Research the organisation '</a:t>
            </a:r>
            <a:r>
              <a:rPr lang="en-GB" sz="2600" b="1">
                <a:latin typeface="Arial"/>
              </a:rPr>
              <a:t>Sons of Africa</a:t>
            </a:r>
            <a:r>
              <a:rPr lang="en-GB" sz="2600">
                <a:latin typeface="Arial"/>
              </a:rPr>
              <a:t>', considered to be Britain's first black political organisation.</a:t>
            </a:r>
            <a:endParaRPr lang="en-GB" sz="2600">
              <a:cs typeface="Calibri"/>
            </a:endParaRPr>
          </a:p>
        </p:txBody>
      </p: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E495DE6B-4A73-40A1-A8BD-35FEAB49F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491" y="1393101"/>
            <a:ext cx="4900088" cy="49200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60842A-C1A2-4D29-AA3F-F43002742885}"/>
              </a:ext>
            </a:extLst>
          </p:cNvPr>
          <p:cNvSpPr txBox="1"/>
          <p:nvPr/>
        </p:nvSpPr>
        <p:spPr>
          <a:xfrm>
            <a:off x="-4345214" y="593701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b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3166946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3858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DAA0A5-D8B2-4AF4-A539-1B62AF2A98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579C85-8543-4AC9-B989-6B02F21C878D}"/>
              </a:ext>
            </a:extLst>
          </p:cNvPr>
          <p:cNvSpPr txBox="1"/>
          <p:nvPr/>
        </p:nvSpPr>
        <p:spPr>
          <a:xfrm>
            <a:off x="285750" y="1577126"/>
            <a:ext cx="12192000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500" b="1">
                <a:latin typeface="Arial"/>
                <a:cs typeface="Arial"/>
              </a:rPr>
              <a:t>The next three slides contain the following additional materials to support classroom learning:</a:t>
            </a:r>
            <a:endParaRPr lang="en-GB" sz="35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500" b="1">
              <a:latin typeface="Arial"/>
              <a:cs typeface="Arial"/>
            </a:endParaRPr>
          </a:p>
          <a:p>
            <a:pPr marL="914400" lvl="1" indent="-457200">
              <a:buFont typeface="Arial"/>
              <a:buChar char="•"/>
            </a:pPr>
            <a:r>
              <a:rPr lang="en-GB" sz="3500">
                <a:latin typeface="Arial"/>
                <a:cs typeface="Arial"/>
              </a:rPr>
              <a:t>Higher resolution images of the key objects</a:t>
            </a:r>
            <a:endParaRPr lang="en-GB" sz="3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/>
              <a:buChar char="•"/>
            </a:pPr>
            <a:endParaRPr lang="en-GB" sz="3500">
              <a:latin typeface="Arial"/>
              <a:cs typeface="Arial"/>
            </a:endParaRPr>
          </a:p>
          <a:p>
            <a:pPr marL="914400" lvl="1" indent="-457200">
              <a:buFont typeface="Arial"/>
              <a:buChar char="•"/>
            </a:pPr>
            <a:r>
              <a:rPr lang="en-GB" sz="3500">
                <a:latin typeface="Arial"/>
                <a:cs typeface="Arial"/>
              </a:rPr>
              <a:t>Optional timers to use for the group discussions</a:t>
            </a:r>
          </a:p>
        </p:txBody>
      </p:sp>
    </p:spTree>
    <p:extLst>
      <p:ext uri="{BB962C8B-B14F-4D97-AF65-F5344CB8AC3E}">
        <p14:creationId xmlns:p14="http://schemas.microsoft.com/office/powerpoint/2010/main" val="3766465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3E3D4-4A12-491A-B880-CF3C9CFCF8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D338D6-1EE6-4D7B-8207-B10D6E76C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02" b="95118" l="2371" r="98307">
                        <a14:foregroundMark x1="6012" y1="8580" x2="6012" y2="8580"/>
                        <a14:foregroundMark x1="2371" y1="3994" x2="2371" y2="3994"/>
                        <a14:foregroundMark x1="51990" y1="95562" x2="51990" y2="95562"/>
                        <a14:foregroundMark x1="94666" y1="52959" x2="94666" y2="52959"/>
                        <a14:foregroundMark x1="96444" y1="41272" x2="96444" y2="41272"/>
                        <a14:foregroundMark x1="98307" y1="61834" x2="98307" y2="61834"/>
                        <a14:backgroundMark x1="79424" y1="56805" x2="79424" y2="56805"/>
                        <a14:backgroundMark x1="71888" y1="60059" x2="71888" y2="60059"/>
                        <a14:backgroundMark x1="71465" y1="59320" x2="71465" y2="59320"/>
                        <a14:backgroundMark x1="61304" y1="62870" x2="61304" y2="62870"/>
                        <a14:backgroundMark x1="71126" y1="59024" x2="71126" y2="59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392" y="491039"/>
            <a:ext cx="10056268" cy="575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88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F6D5A7-FD2B-4EB9-AE25-46D2DAA0A30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4B91CB1-B523-49CE-AC23-53C63A6D5FDB}"/>
              </a:ext>
            </a:extLst>
          </p:cNvPr>
          <p:cNvGrpSpPr/>
          <p:nvPr/>
        </p:nvGrpSpPr>
        <p:grpSpPr>
          <a:xfrm>
            <a:off x="811426" y="-1509486"/>
            <a:ext cx="11380574" cy="8062686"/>
            <a:chOff x="2496120" y="483143"/>
            <a:chExt cx="8350286" cy="609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50B80A-B4E4-4661-99C2-F147FE559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27" b="90848" l="10000" r="90000">
                          <a14:foregroundMark x1="37050" y1="86422" x2="52850" y2="90848"/>
                          <a14:foregroundMark x1="52850" y1="90848" x2="56300" y2="89422"/>
                          <a14:foregroundMark x1="36400" y1="84996" x2="41200" y2="87247"/>
                          <a14:foregroundMark x1="37150" y1="85971" x2="45650" y2="90698"/>
                          <a14:foregroundMark x1="37600" y1="86797" x2="41650" y2="88747"/>
                          <a14:foregroundMark x1="46128" y1="11169" x2="45950" y2="10503"/>
                          <a14:foregroundMark x1="46850" y1="13878" x2="46658" y2="13160"/>
                          <a14:foregroundMark x1="48498" y1="14554" x2="49381" y2="14554"/>
                          <a14:foregroundMark x1="46800" y1="13803" x2="47245" y2="13930"/>
                          <a14:foregroundMark x1="49008" y1="12905" x2="49250" y2="14554"/>
                          <a14:foregroundMark x1="52225" y1="10844" x2="52201" y2="10293"/>
                          <a14:foregroundMark x1="47543" y1="7813" x2="46683" y2="9103"/>
                          <a14:foregroundMark x1="47600" y1="7952" x2="49600" y2="7802"/>
                          <a14:foregroundMark x1="49550" y1="7877" x2="50700" y2="8252"/>
                          <a14:foregroundMark x1="51000" y1="8552" x2="51750" y2="10053"/>
                          <a14:foregroundMark x1="50200" y1="14704" x2="51400" y2="13578"/>
                          <a14:foregroundMark x1="51652" y1="13154" x2="51400" y2="13428"/>
                          <a14:foregroundMark x1="45900" y1="11553" x2="46300" y2="12528"/>
                          <a14:foregroundMark x1="52050" y1="10428" x2="51900" y2="12603"/>
                          <a14:foregroundMark x1="50750" y1="8252" x2="51700" y2="9677"/>
                          <a14:foregroundMark x1="49550" y1="14779" x2="49850" y2="14479"/>
                          <a14:foregroundMark x1="48350" y1="14479" x2="47684" y2="14312"/>
                          <a14:foregroundMark x1="45900" y1="11178" x2="45950" y2="9977"/>
                          <a14:foregroundMark x1="47500" y1="14329" x2="48700" y2="14554"/>
                          <a14:foregroundMark x1="46800" y1="13728" x2="47550" y2="14104"/>
                          <a14:foregroundMark x1="48100" y1="14629" x2="47500" y2="14254"/>
                          <a14:foregroundMark x1="51550" y1="9077" x2="51900" y2="10053"/>
                          <a14:backgroundMark x1="51855" y1="14072" x2="51200" y2="15154"/>
                          <a14:backgroundMark x1="47405" y1="11614" x2="47333" y2="11830"/>
                          <a14:backgroundMark x1="47050" y1="6677" x2="48164" y2="6582"/>
                          <a14:backgroundMark x1="47031" y1="10616" x2="47100" y2="9977"/>
                          <a14:backgroundMark x1="46650" y1="10353" x2="47550" y2="9827"/>
                          <a14:backgroundMark x1="46774" y1="10829" x2="47150" y2="9902"/>
                          <a14:backgroundMark x1="48800" y1="12828" x2="49150" y2="12078"/>
                          <a14:backgroundMark x1="48500" y1="9452" x2="49050" y2="12003"/>
                          <a14:backgroundMark x1="49750" y1="8927" x2="49921" y2="9229"/>
                          <a14:backgroundMark x1="48900" y1="12303" x2="49650" y2="11253"/>
                          <a14:backgroundMark x1="48800" y1="11703" x2="48450" y2="12303"/>
                          <a14:backgroundMark x1="49750" y1="14029" x2="51150" y2="11553"/>
                          <a14:backgroundMark x1="46900" y1="9677" x2="46850" y2="9902"/>
                          <a14:backgroundMark x1="47100" y1="9452" x2="46600" y2="10653"/>
                          <a14:backgroundMark x1="46600" y1="11103" x2="46550" y2="10878"/>
                          <a14:backgroundMark x1="49700" y1="15304" x2="49800" y2="15154"/>
                          <a14:backgroundMark x1="48900" y1="12303" x2="49100" y2="12603"/>
                          <a14:backgroundMark x1="49050" y1="12753" x2="49050" y2="12753"/>
                          <a14:backgroundMark x1="48550" y1="12603" x2="49150" y2="12603"/>
                          <a14:backgroundMark x1="48850" y1="12753" x2="49300" y2="1275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50406" y="2149158"/>
              <a:ext cx="6096000" cy="406298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3F4039-6656-4EEC-A08A-1BF18E79C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9895" r="89955">
                          <a14:foregroundMark x1="89055" y1="49200" x2="89280" y2="55050"/>
                          <a14:foregroundMark x1="88681" y1="48500" x2="89055" y2="49100"/>
                          <a14:foregroundMark x1="89205" y1="48800" x2="89505" y2="52500"/>
                          <a14:foregroundMark x1="89955" y1="52950" x2="88456" y2="58650"/>
                          <a14:foregroundMark x1="10345" y1="50000" x2="10795" y2="55950"/>
                          <a14:foregroundMark x1="10045" y1="55550" x2="10495" y2="53200"/>
                          <a14:foregroundMark x1="9895" y1="54500" x2="10420" y2="51600"/>
                          <a14:foregroundMark x1="10195" y1="49500" x2="11319" y2="4605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496120" y="483143"/>
              <a:ext cx="4066032" cy="609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69318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DAEA9-94E2-3814-975D-053C625EC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771" y="1054916"/>
            <a:ext cx="10515600" cy="1325563"/>
          </a:xfrm>
        </p:spPr>
        <p:txBody>
          <a:bodyPr lIns="91440" tIns="45720" rIns="91440" bIns="45720" anchor="t"/>
          <a:lstStyle/>
          <a:p>
            <a:r>
              <a:rPr lang="en-GB">
                <a:latin typeface="Arial"/>
                <a:cs typeface="Arial"/>
              </a:rPr>
              <a:t>Optional timers for discussion questions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93789B-45D2-6B8A-F6B8-5E747EA9AB0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5F9FCFB-160F-4A17-B1A3-1DF37ACA7128}"/>
              </a:ext>
            </a:extLst>
          </p:cNvPr>
          <p:cNvSpPr/>
          <p:nvPr/>
        </p:nvSpPr>
        <p:spPr>
          <a:xfrm>
            <a:off x="650386" y="2779618"/>
            <a:ext cx="1774554" cy="176725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A6A12B-BFA9-44BB-8500-286E3AFEDAFC}"/>
              </a:ext>
            </a:extLst>
          </p:cNvPr>
          <p:cNvSpPr txBox="1"/>
          <p:nvPr/>
        </p:nvSpPr>
        <p:spPr>
          <a:xfrm>
            <a:off x="783771" y="2157031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2 minutes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F4E1188-3D45-4A30-A7C1-A159EA1BC0E9}"/>
              </a:ext>
            </a:extLst>
          </p:cNvPr>
          <p:cNvSpPr/>
          <p:nvPr/>
        </p:nvSpPr>
        <p:spPr>
          <a:xfrm>
            <a:off x="3576326" y="2779618"/>
            <a:ext cx="1774554" cy="176664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908E8F-60C5-4ACA-91AB-08C9740B30DD}"/>
              </a:ext>
            </a:extLst>
          </p:cNvPr>
          <p:cNvSpPr txBox="1"/>
          <p:nvPr/>
        </p:nvSpPr>
        <p:spPr>
          <a:xfrm>
            <a:off x="3709711" y="2118383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3 minutes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64A6F22-E6B0-4B3B-B3B9-BAE17DE88EC0}"/>
              </a:ext>
            </a:extLst>
          </p:cNvPr>
          <p:cNvSpPr/>
          <p:nvPr/>
        </p:nvSpPr>
        <p:spPr>
          <a:xfrm>
            <a:off x="6412705" y="2779618"/>
            <a:ext cx="1774554" cy="1766640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AAC5AB-3C9E-44E1-9139-FDC0AA6D07F9}"/>
              </a:ext>
            </a:extLst>
          </p:cNvPr>
          <p:cNvSpPr txBox="1"/>
          <p:nvPr/>
        </p:nvSpPr>
        <p:spPr>
          <a:xfrm>
            <a:off x="6524178" y="2154811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4 minutes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41A0DE-5CE0-44C6-995F-190F7B3EBBEB}"/>
              </a:ext>
            </a:extLst>
          </p:cNvPr>
          <p:cNvSpPr/>
          <p:nvPr/>
        </p:nvSpPr>
        <p:spPr>
          <a:xfrm>
            <a:off x="9338645" y="2781426"/>
            <a:ext cx="1774554" cy="1764832"/>
          </a:xfrm>
          <a:prstGeom prst="ellipse">
            <a:avLst/>
          </a:prstGeom>
          <a:solidFill>
            <a:srgbClr val="00206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E01590-5D84-40A1-92EF-3C50FC2266BD}"/>
              </a:ext>
            </a:extLst>
          </p:cNvPr>
          <p:cNvSpPr txBox="1"/>
          <p:nvPr/>
        </p:nvSpPr>
        <p:spPr>
          <a:xfrm>
            <a:off x="9450118" y="2157030"/>
            <a:ext cx="15199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/>
              <a:t>5 minutes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5ABD2C-2503-4E93-A978-FB443AF536CB}"/>
              </a:ext>
            </a:extLst>
          </p:cNvPr>
          <p:cNvSpPr txBox="1"/>
          <p:nvPr/>
        </p:nvSpPr>
        <p:spPr>
          <a:xfrm>
            <a:off x="538480" y="5479918"/>
            <a:ext cx="9865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Timers provided by </a:t>
            </a:r>
            <a:r>
              <a:rPr lang="en-GB" i="1" dirty="0"/>
              <a:t>Training and Consultancy Ltd</a:t>
            </a:r>
            <a:r>
              <a:rPr lang="en-GB" dirty="0"/>
              <a:t>. </a:t>
            </a:r>
          </a:p>
          <a:p>
            <a:r>
              <a:rPr lang="en-GB"/>
              <a:t>To </a:t>
            </a:r>
            <a:r>
              <a:rPr lang="en-GB" dirty="0"/>
              <a:t>use, select both elements of the timer (written minutes and circle) and paste to required slide</a:t>
            </a:r>
            <a:r>
              <a:rPr lang="en-GB"/>
              <a:t>. </a:t>
            </a:r>
          </a:p>
          <a:p>
            <a:r>
              <a:rPr lang="en-GB"/>
              <a:t>The </a:t>
            </a:r>
            <a:r>
              <a:rPr lang="en-GB" dirty="0"/>
              <a:t>timer will begin on mouse click. </a:t>
            </a:r>
          </a:p>
        </p:txBody>
      </p:sp>
    </p:spTree>
    <p:extLst>
      <p:ext uri="{BB962C8B-B14F-4D97-AF65-F5344CB8AC3E}">
        <p14:creationId xmlns:p14="http://schemas.microsoft.com/office/powerpoint/2010/main" val="33696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8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4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215294-9954-4E8C-B353-E761A55EEF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BC2FD5-D2EA-4B94-A264-572332A8F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991" y="619435"/>
            <a:ext cx="5951661" cy="742226"/>
          </a:xfrm>
        </p:spPr>
        <p:txBody>
          <a:bodyPr/>
          <a:lstStyle/>
          <a:p>
            <a:r>
              <a:rPr lang="en-GB" sz="4400"/>
              <a:t>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F237C-1E13-411C-B38E-CF1A5B785890}"/>
              </a:ext>
            </a:extLst>
          </p:cNvPr>
          <p:cNvSpPr txBox="1"/>
          <p:nvPr/>
        </p:nvSpPr>
        <p:spPr>
          <a:xfrm>
            <a:off x="309991" y="1582340"/>
            <a:ext cx="11476296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>
                <a:latin typeface="Arial"/>
                <a:cs typeface="Arial"/>
              </a:rPr>
              <a:t>The anti-slavery movement began to gain momentum in Britain towards the end of the 18th century, with numerous abolitionists sharing experiences of slavery and having connections to Scotland.</a:t>
            </a:r>
            <a:endParaRPr lang="en-GB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>
                <a:latin typeface="Arial"/>
                <a:ea typeface="+mn-lt"/>
                <a:cs typeface="Arial"/>
              </a:rPr>
              <a:t>Abolitionist arguments fell into three categories – economic (it was costly), humanitarian (it dehumanised), and Christian (people should be treated with kindness and love).</a:t>
            </a:r>
            <a:br>
              <a:rPr lang="en-GB" sz="2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600">
                <a:latin typeface="Arial"/>
                <a:cs typeface="Arial"/>
              </a:rPr>
              <a:t>Use this PowerPoint alongside </a:t>
            </a:r>
            <a:r>
              <a:rPr lang="en-GB" sz="2600" b="1">
                <a:latin typeface="Arial"/>
                <a:cs typeface="Arial"/>
              </a:rPr>
              <a:t>The abolitionist campaigns </a:t>
            </a:r>
            <a:r>
              <a:rPr lang="en-GB" sz="2600">
                <a:latin typeface="Arial"/>
                <a:cs typeface="Arial"/>
              </a:rPr>
              <a:t>resource sheet to explore objects in our collections as primary sources of evidence.</a:t>
            </a:r>
          </a:p>
          <a:p>
            <a:endParaRPr lang="en-GB" sz="2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46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2433B-C232-4E63-A408-E34BA94A41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478E725-E87B-42FD-B451-FB690C95D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570" y="606067"/>
            <a:ext cx="7261765" cy="742226"/>
          </a:xfrm>
        </p:spPr>
        <p:txBody>
          <a:bodyPr lIns="91440" tIns="45720" rIns="91440" bIns="45720" anchor="t"/>
          <a:lstStyle/>
          <a:p>
            <a:r>
              <a:rPr lang="en-GB" sz="4400">
                <a:latin typeface="Arial"/>
                <a:cs typeface="Arial"/>
              </a:rPr>
              <a:t>Who were the abolitionists?</a:t>
            </a:r>
            <a:endParaRPr lang="en-GB" sz="4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1863D9-3657-40C7-8472-BB3B1F260DD5}"/>
              </a:ext>
            </a:extLst>
          </p:cNvPr>
          <p:cNvSpPr txBox="1"/>
          <p:nvPr/>
        </p:nvSpPr>
        <p:spPr>
          <a:xfrm>
            <a:off x="309991" y="1582340"/>
            <a:ext cx="11476296" cy="12926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>
                <a:latin typeface="Arial"/>
                <a:cs typeface="Arial"/>
              </a:rPr>
              <a:t>Abolitionists were people who sought the abolition of the slave trade.</a:t>
            </a:r>
            <a:endParaRPr lang="en-GB">
              <a:latin typeface="Calibri" panose="020F0502020204030204"/>
              <a:cs typeface="Calibri" panose="020F0502020204030204"/>
            </a:endParaRPr>
          </a:p>
          <a:p>
            <a:endParaRPr lang="en-GB" sz="2600">
              <a:latin typeface="Arial"/>
              <a:cs typeface="Arial"/>
            </a:endParaRPr>
          </a:p>
          <a:p>
            <a:r>
              <a:rPr lang="en-GB" sz="2600">
                <a:latin typeface="Arial"/>
                <a:cs typeface="Arial"/>
              </a:rPr>
              <a:t>A number of them had connections with Scotland, including:</a:t>
            </a:r>
            <a:endParaRPr lang="en-GB">
              <a:cs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F75C-FD44-407D-AA51-D4E489F704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91" y="3397887"/>
            <a:ext cx="2187731" cy="21986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414336-CEB8-4153-82AD-6D067074C7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8562" y="3410872"/>
            <a:ext cx="1975939" cy="21986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75B734-4C39-43DF-8095-628EA691F5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6216" y="3410872"/>
            <a:ext cx="2230856" cy="22125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13543-5AA0-46F3-9FD9-810417A88A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665" y="3410872"/>
            <a:ext cx="2080026" cy="22493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7675A70-69B3-4792-B38A-76EFED2D66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5567" y="3410872"/>
            <a:ext cx="1930311" cy="22493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16E0724-3DF2-432E-A76F-6412E22973B4}"/>
              </a:ext>
            </a:extLst>
          </p:cNvPr>
          <p:cNvSpPr txBox="1"/>
          <p:nvPr/>
        </p:nvSpPr>
        <p:spPr>
          <a:xfrm>
            <a:off x="210627" y="5781137"/>
            <a:ext cx="218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Olaudah Equiano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48B53-9CF4-48BF-AE70-F69DD5738665}"/>
              </a:ext>
            </a:extLst>
          </p:cNvPr>
          <p:cNvSpPr txBox="1"/>
          <p:nvPr/>
        </p:nvSpPr>
        <p:spPr>
          <a:xfrm>
            <a:off x="2694465" y="5783862"/>
            <a:ext cx="2187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Robert </a:t>
            </a:r>
            <a:r>
              <a:rPr lang="en-GB" sz="2200" err="1"/>
              <a:t>Wedderburn</a:t>
            </a:r>
            <a:endParaRPr lang="en-GB" sz="22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D06D9-C832-440A-89D7-DE84D63B25BB}"/>
              </a:ext>
            </a:extLst>
          </p:cNvPr>
          <p:cNvSpPr txBox="1"/>
          <p:nvPr/>
        </p:nvSpPr>
        <p:spPr>
          <a:xfrm>
            <a:off x="5002134" y="5767767"/>
            <a:ext cx="2187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Zachary Macaulay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B8982D-BC98-4C21-B858-FB72DA66F148}"/>
              </a:ext>
            </a:extLst>
          </p:cNvPr>
          <p:cNvSpPr txBox="1"/>
          <p:nvPr/>
        </p:nvSpPr>
        <p:spPr>
          <a:xfrm>
            <a:off x="7544060" y="5781136"/>
            <a:ext cx="2187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Henry Brougham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7C20C14-9CA5-442A-95AE-BB2389B7CFB6}"/>
              </a:ext>
            </a:extLst>
          </p:cNvPr>
          <p:cNvSpPr txBox="1"/>
          <p:nvPr/>
        </p:nvSpPr>
        <p:spPr>
          <a:xfrm>
            <a:off x="9835329" y="5783862"/>
            <a:ext cx="21877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/>
              <a:t>Frederick Douglass</a:t>
            </a:r>
          </a:p>
        </p:txBody>
      </p:sp>
    </p:spTree>
    <p:extLst>
      <p:ext uri="{BB962C8B-B14F-4D97-AF65-F5344CB8AC3E}">
        <p14:creationId xmlns:p14="http://schemas.microsoft.com/office/powerpoint/2010/main" val="469453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D5878-9040-494F-B278-0A61EFBED2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9D620-27FE-4503-BD4D-A90B68AC05AF}"/>
              </a:ext>
            </a:extLst>
          </p:cNvPr>
          <p:cNvSpPr txBox="1"/>
          <p:nvPr/>
        </p:nvSpPr>
        <p:spPr>
          <a:xfrm>
            <a:off x="462787" y="1315858"/>
            <a:ext cx="9917429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>
                <a:latin typeface="Arial"/>
                <a:cs typeface="Arial"/>
              </a:rPr>
              <a:t>In pairs or groups, discuss what you already know about the abolitionists. </a:t>
            </a:r>
            <a:endParaRPr lang="en-US"/>
          </a:p>
          <a:p>
            <a:endParaRPr lang="en-GB" sz="2600">
              <a:latin typeface="Arial"/>
              <a:cs typeface="Arial"/>
            </a:endParaRPr>
          </a:p>
          <a:p>
            <a:r>
              <a:rPr lang="en-GB" sz="2600">
                <a:latin typeface="Arial"/>
                <a:cs typeface="Arial"/>
              </a:rPr>
              <a:t>What different methods did they use to achieve their goal of ending the slave trade? </a:t>
            </a:r>
          </a:p>
          <a:p>
            <a:endParaRPr lang="en-GB" sz="2600">
              <a:latin typeface="Arial"/>
              <a:cs typeface="Arial"/>
            </a:endParaRPr>
          </a:p>
        </p:txBody>
      </p:sp>
      <p:pic>
        <p:nvPicPr>
          <p:cNvPr id="2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33971AF-DA6F-43DD-9592-1B0D2F089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0" b="99685" l="0" r="96982">
                        <a14:foregroundMark x1="22112" y1="11272" x2="16697" y2="39295"/>
                        <a14:foregroundMark x1="16832" y1="42254" x2="17385" y2="55101"/>
                        <a14:foregroundMark x1="16915" y1="89547" x2="15675" y2="99748"/>
                        <a14:foregroundMark x1="22012" y1="12028" x2="23051" y2="10894"/>
                        <a14:foregroundMark x1="83386" y1="9887" x2="89053" y2="12091"/>
                        <a14:foregroundMark x1="89053" y1="12091" x2="93244" y2="22796"/>
                        <a14:foregroundMark x1="93244" y1="22796" x2="95775" y2="36965"/>
                        <a14:foregroundMark x1="95893" y1="41247" x2="93428" y2="75693"/>
                        <a14:foregroundMark x1="95071" y1="93892" x2="96982" y2="99748"/>
                        <a14:foregroundMark x1="81207" y1="36587" x2="81408" y2="36587"/>
                        <a14:foregroundMark x1="81106" y1="37783" x2="81626" y2="37783"/>
                        <a14:backgroundMark x1="16714" y1="36587" x2="16513" y2="42065"/>
                        <a14:backgroundMark x1="16915" y1="36587" x2="16714" y2="39673"/>
                        <a14:backgroundMark x1="16915" y1="55290" x2="19564" y2="71348"/>
                        <a14:backgroundMark x1="19564" y1="71348" x2="17854" y2="76700"/>
                        <a14:backgroundMark x1="17435" y1="60768" x2="17955" y2="75189"/>
                        <a14:backgroundMark x1="17435" y1="76700" x2="17754" y2="81423"/>
                        <a14:backgroundMark x1="17653" y1="82179" x2="17754" y2="88791"/>
                        <a14:backgroundMark x1="18374" y1="73992" x2="18072" y2="76322"/>
                        <a14:backgroundMark x1="17854" y1="78275" x2="18072" y2="82179"/>
                        <a14:backgroundMark x1="17854" y1="80605" x2="17854" y2="84887"/>
                        <a14:backgroundMark x1="16295" y1="88791" x2="16915" y2="89610"/>
                        <a14:backgroundMark x1="17234" y1="82179" x2="17234" y2="88035"/>
                        <a14:backgroundMark x1="96060" y1="36965" x2="96060" y2="41247"/>
                        <a14:backgroundMark x1="94082" y1="70088" x2="93982" y2="68136"/>
                        <a14:backgroundMark x1="93764" y1="75945" x2="94803" y2="88413"/>
                        <a14:backgroundMark x1="94384" y1="88035" x2="94384" y2="88791"/>
                        <a14:backgroundMark x1="95943" y1="72418" x2="96161" y2="79849"/>
                        <a14:backgroundMark x1="94384" y1="89169" x2="95541" y2="91121"/>
                        <a14:backgroundMark x1="94082" y1="85705" x2="95122" y2="92317"/>
                        <a14:backgroundMark x1="83906" y1="10076" x2="83487" y2="10453"/>
                        <a14:backgroundMark x1="80268" y1="36587" x2="80788" y2="37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00"/>
          <a:stretch/>
        </p:blipFill>
        <p:spPr>
          <a:xfrm>
            <a:off x="718930" y="3432651"/>
            <a:ext cx="9571524" cy="256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33E7D-9184-403A-AFBC-2D35F0A0B27F}"/>
              </a:ext>
            </a:extLst>
          </p:cNvPr>
          <p:cNvSpPr txBox="1"/>
          <p:nvPr/>
        </p:nvSpPr>
        <p:spPr>
          <a:xfrm>
            <a:off x="-3755571" y="548344"/>
            <a:ext cx="12192000" cy="63094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500" b="1">
                <a:latin typeface="Arial"/>
                <a:cs typeface="Arial"/>
              </a:rPr>
              <a:t>Initial discussion</a:t>
            </a:r>
            <a:endParaRPr lang="en-GB" sz="3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23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D5878-9040-494F-B278-0A61EFBED22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E9D620-27FE-4503-BD4D-A90B68AC05AF}"/>
              </a:ext>
            </a:extLst>
          </p:cNvPr>
          <p:cNvSpPr txBox="1"/>
          <p:nvPr/>
        </p:nvSpPr>
        <p:spPr>
          <a:xfrm>
            <a:off x="363001" y="1370287"/>
            <a:ext cx="11595643" cy="169277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600">
                <a:latin typeface="Arial"/>
                <a:cs typeface="Arial"/>
              </a:rPr>
              <a:t>One of the methods used by abolitionists was to present and produce objects which highlighted the horrors of the slavery system.</a:t>
            </a:r>
          </a:p>
          <a:p>
            <a:endParaRPr lang="en-GB" sz="2600">
              <a:latin typeface="Arial"/>
              <a:cs typeface="Arial"/>
            </a:endParaRPr>
          </a:p>
          <a:p>
            <a:r>
              <a:rPr lang="en-GB" sz="2600">
                <a:latin typeface="Arial"/>
                <a:cs typeface="Arial"/>
              </a:rPr>
              <a:t>The following slides in this presentation will explore some of these objects.</a:t>
            </a:r>
          </a:p>
        </p:txBody>
      </p:sp>
      <p:pic>
        <p:nvPicPr>
          <p:cNvPr id="2" name="Picture 3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233971AF-DA6F-43DD-9592-1B0D2F0890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50" b="99685" l="0" r="96982">
                        <a14:foregroundMark x1="22112" y1="11272" x2="16697" y2="39295"/>
                        <a14:foregroundMark x1="16832" y1="42254" x2="17385" y2="55101"/>
                        <a14:foregroundMark x1="16915" y1="89547" x2="15675" y2="99748"/>
                        <a14:foregroundMark x1="22012" y1="12028" x2="23051" y2="10894"/>
                        <a14:foregroundMark x1="83386" y1="9887" x2="89053" y2="12091"/>
                        <a14:foregroundMark x1="89053" y1="12091" x2="93244" y2="22796"/>
                        <a14:foregroundMark x1="93244" y1="22796" x2="95775" y2="36965"/>
                        <a14:foregroundMark x1="95893" y1="41247" x2="93428" y2="75693"/>
                        <a14:foregroundMark x1="95071" y1="93892" x2="96982" y2="99748"/>
                        <a14:foregroundMark x1="81207" y1="36587" x2="81408" y2="36587"/>
                        <a14:foregroundMark x1="81106" y1="37783" x2="81626" y2="37783"/>
                        <a14:backgroundMark x1="16714" y1="36587" x2="16513" y2="42065"/>
                        <a14:backgroundMark x1="16915" y1="36587" x2="16714" y2="39673"/>
                        <a14:backgroundMark x1="16915" y1="55290" x2="19564" y2="71348"/>
                        <a14:backgroundMark x1="19564" y1="71348" x2="17854" y2="76700"/>
                        <a14:backgroundMark x1="17435" y1="60768" x2="17955" y2="75189"/>
                        <a14:backgroundMark x1="17435" y1="76700" x2="17754" y2="81423"/>
                        <a14:backgroundMark x1="17653" y1="82179" x2="17754" y2="88791"/>
                        <a14:backgroundMark x1="18374" y1="73992" x2="18072" y2="76322"/>
                        <a14:backgroundMark x1="17854" y1="78275" x2="18072" y2="82179"/>
                        <a14:backgroundMark x1="17854" y1="80605" x2="17854" y2="84887"/>
                        <a14:backgroundMark x1="16295" y1="88791" x2="16915" y2="89610"/>
                        <a14:backgroundMark x1="17234" y1="82179" x2="17234" y2="88035"/>
                        <a14:backgroundMark x1="96060" y1="36965" x2="96060" y2="41247"/>
                        <a14:backgroundMark x1="94082" y1="70088" x2="93982" y2="68136"/>
                        <a14:backgroundMark x1="93764" y1="75945" x2="94803" y2="88413"/>
                        <a14:backgroundMark x1="94384" y1="88035" x2="94384" y2="88791"/>
                        <a14:backgroundMark x1="95943" y1="72418" x2="96161" y2="79849"/>
                        <a14:backgroundMark x1="94384" y1="89169" x2="95541" y2="91121"/>
                        <a14:backgroundMark x1="94082" y1="85705" x2="95122" y2="92317"/>
                        <a14:backgroundMark x1="83906" y1="10076" x2="83487" y2="10453"/>
                        <a14:backgroundMark x1="80268" y1="36587" x2="80788" y2="37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00"/>
          <a:stretch/>
        </p:blipFill>
        <p:spPr>
          <a:xfrm>
            <a:off x="723950" y="3429000"/>
            <a:ext cx="9571524" cy="25630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E33E7D-9184-403A-AFBC-2D35F0A0B27F}"/>
              </a:ext>
            </a:extLst>
          </p:cNvPr>
          <p:cNvSpPr txBox="1"/>
          <p:nvPr/>
        </p:nvSpPr>
        <p:spPr>
          <a:xfrm>
            <a:off x="-3165928" y="602773"/>
            <a:ext cx="1219200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>
                <a:latin typeface="Arial"/>
                <a:cs typeface="Arial"/>
              </a:rPr>
              <a:t>Objects as evidence</a:t>
            </a:r>
            <a:endParaRPr lang="en-GB"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915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B9FB4E-575C-4EA3-BE22-89877CEB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F77504-3A01-40EC-8E8F-29D234438409}"/>
              </a:ext>
            </a:extLst>
          </p:cNvPr>
          <p:cNvSpPr/>
          <p:nvPr/>
        </p:nvSpPr>
        <p:spPr>
          <a:xfrm>
            <a:off x="6801705" y="1403057"/>
            <a:ext cx="4920370" cy="32316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600" b="1">
                <a:latin typeface="Arial"/>
                <a:cs typeface="Arial"/>
              </a:rPr>
              <a:t>The abolitionist campaigns</a:t>
            </a:r>
            <a:endParaRPr lang="en-GB" sz="36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sz="44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4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4400">
                <a:latin typeface="Arial"/>
                <a:cs typeface="Arial"/>
              </a:rPr>
              <a:t>Object one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A2CE62-60DD-4BFA-8DF3-C81D42D475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7" b="92751" l="2964" r="97714">
                        <a14:foregroundMark x1="6859" y1="9024" x2="6859" y2="9024"/>
                        <a14:foregroundMark x1="2964" y1="3698" x2="2964" y2="3698"/>
                        <a14:foregroundMark x1="47417" y1="93343" x2="47417" y2="93343"/>
                        <a14:foregroundMark x1="93565" y1="64497" x2="93565" y2="64497"/>
                        <a14:foregroundMark x1="93819" y1="74112" x2="93819" y2="74112"/>
                        <a14:foregroundMark x1="97121" y1="83284" x2="97121" y2="83284"/>
                        <a14:foregroundMark x1="97714" y1="61095" x2="97714" y2="61095"/>
                        <a14:backgroundMark x1="79424" y1="55769" x2="79424" y2="5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849" y="1465597"/>
            <a:ext cx="5953887" cy="3402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B21A96-A960-4650-8098-B70309C127C8}"/>
              </a:ext>
            </a:extLst>
          </p:cNvPr>
          <p:cNvSpPr txBox="1"/>
          <p:nvPr/>
        </p:nvSpPr>
        <p:spPr>
          <a:xfrm>
            <a:off x="567418" y="5366202"/>
            <a:ext cx="1845128" cy="923330"/>
          </a:xfrm>
          <a:prstGeom prst="rect">
            <a:avLst/>
          </a:prstGeom>
          <a:solidFill>
            <a:srgbClr val="0033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latin typeface="Arial"/>
                <a:ea typeface="+mn-lt"/>
                <a:cs typeface="+mn-lt"/>
              </a:rPr>
              <a:t>Dimensions:</a:t>
            </a:r>
            <a:endParaRPr lang="en-US" b="1">
              <a:latin typeface="Arial"/>
              <a:ea typeface="+mn-lt"/>
              <a:cs typeface="+mn-lt"/>
            </a:endParaRPr>
          </a:p>
          <a:p>
            <a:r>
              <a:rPr lang="en-GB">
                <a:latin typeface="Arial"/>
                <a:ea typeface="+mn-lt"/>
                <a:cs typeface="+mn-lt"/>
              </a:rPr>
              <a:t>Length: 11.0cm</a:t>
            </a:r>
            <a:endParaRPr lang="en-US">
              <a:latin typeface="Arial"/>
              <a:ea typeface="+mn-lt"/>
              <a:cs typeface="+mn-lt"/>
            </a:endParaRPr>
          </a:p>
          <a:p>
            <a:r>
              <a:rPr lang="en-GB">
                <a:latin typeface="Arial"/>
                <a:ea typeface="+mn-lt"/>
                <a:cs typeface="+mn-lt"/>
              </a:rPr>
              <a:t>Width: 6.0cm</a:t>
            </a:r>
            <a:endParaRPr lang="en-US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5157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C4738B-0005-4621-9F3D-E48B2C444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665408-4B07-4966-9C78-795A7C6F053B}"/>
              </a:ext>
            </a:extLst>
          </p:cNvPr>
          <p:cNvSpPr txBox="1"/>
          <p:nvPr/>
        </p:nvSpPr>
        <p:spPr>
          <a:xfrm>
            <a:off x="8481748" y="1509999"/>
            <a:ext cx="3133493" cy="954107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What do you think it is made from?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CD6950-11FF-41D8-9AD5-11B0B4506C23}"/>
              </a:ext>
            </a:extLst>
          </p:cNvPr>
          <p:cNvSpPr txBox="1"/>
          <p:nvPr/>
        </p:nvSpPr>
        <p:spPr>
          <a:xfrm>
            <a:off x="7349261" y="5384287"/>
            <a:ext cx="3133493" cy="954107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  <a:t>What is unusual about the letters?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14157F2-6CB6-43A5-9B7F-D8C4ACB8D13C}"/>
              </a:ext>
            </a:extLst>
          </p:cNvPr>
          <p:cNvSpPr txBox="1"/>
          <p:nvPr/>
        </p:nvSpPr>
        <p:spPr>
          <a:xfrm>
            <a:off x="619050" y="3273742"/>
            <a:ext cx="3133493" cy="1815882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What can you see? How would you describe the object?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5DB052-8295-424E-A2B2-255D5759BC7E}"/>
              </a:ext>
            </a:extLst>
          </p:cNvPr>
          <p:cNvSpPr txBox="1"/>
          <p:nvPr/>
        </p:nvSpPr>
        <p:spPr>
          <a:xfrm>
            <a:off x="3426085" y="419346"/>
            <a:ext cx="6395624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>
                <a:latin typeface="Arial"/>
                <a:cs typeface="Arial"/>
              </a:rPr>
              <a:t>Exploring the object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4E5EF-5F0C-4373-92FA-2ED3340505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7" b="92751" l="2964" r="97714">
                        <a14:foregroundMark x1="6859" y1="9024" x2="6859" y2="9024"/>
                        <a14:foregroundMark x1="2964" y1="3698" x2="2964" y2="3698"/>
                        <a14:foregroundMark x1="47417" y1="93343" x2="47417" y2="93343"/>
                        <a14:foregroundMark x1="93565" y1="64497" x2="93565" y2="64497"/>
                        <a14:foregroundMark x1="93819" y1="74112" x2="93819" y2="74112"/>
                        <a14:foregroundMark x1="97121" y1="83284" x2="97121" y2="83284"/>
                        <a14:foregroundMark x1="97714" y1="61095" x2="97714" y2="61095"/>
                        <a14:backgroundMark x1="79424" y1="55769" x2="79424" y2="5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202" y="1859897"/>
            <a:ext cx="5642467" cy="32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03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77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E44F5-C4B1-4347-A64F-6EA3E3A06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0132" y="939632"/>
            <a:ext cx="4198901" cy="550496"/>
          </a:xfrm>
        </p:spPr>
        <p:txBody>
          <a:bodyPr lIns="91440" tIns="45720" rIns="91440" bIns="45720" anchor="t"/>
          <a:lstStyle/>
          <a:p>
            <a:r>
              <a:rPr lang="en-GB" sz="2600" b="1">
                <a:latin typeface="Arial"/>
                <a:cs typeface="Arial"/>
              </a:rPr>
              <a:t>What is this object?</a:t>
            </a:r>
            <a:br>
              <a:rPr lang="en-GB" sz="2600" b="1"/>
            </a:br>
            <a:br>
              <a:rPr lang="en-GB" sz="2600"/>
            </a:br>
            <a:endParaRPr lang="en-GB" sz="2600"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9735D-3F7C-4472-B601-09C4D53490D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3141F9-F275-4EF5-BE28-00A5E1A733DB}"/>
              </a:ext>
            </a:extLst>
          </p:cNvPr>
          <p:cNvSpPr txBox="1"/>
          <p:nvPr/>
        </p:nvSpPr>
        <p:spPr>
          <a:xfrm>
            <a:off x="6769815" y="1578605"/>
            <a:ext cx="5157369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ea typeface="+mn-lt"/>
                <a:cs typeface="Arial"/>
              </a:rPr>
              <a:t>Said to have been a</a:t>
            </a:r>
            <a:r>
              <a:rPr lang="en-GB" sz="2400" b="1">
                <a:latin typeface="Arial"/>
                <a:ea typeface="+mn-lt"/>
                <a:cs typeface="Arial"/>
              </a:rPr>
              <a:t> BRAND</a:t>
            </a:r>
            <a:r>
              <a:rPr lang="en-GB" sz="2400">
                <a:latin typeface="Arial"/>
                <a:ea typeface="+mn-lt"/>
                <a:cs typeface="Arial"/>
              </a:rPr>
              <a:t>, from St George, West Indies.</a:t>
            </a:r>
            <a:r>
              <a:rPr lang="en-GB" sz="2400" b="1">
                <a:latin typeface="Arial"/>
                <a:ea typeface="+mn-lt"/>
                <a:cs typeface="Arial"/>
              </a:rPr>
              <a:t> </a:t>
            </a:r>
            <a:endParaRPr lang="en-US" sz="2400">
              <a:latin typeface="Calibri" panose="020F0502020204030204"/>
              <a:ea typeface="+mn-lt"/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Arial"/>
              <a:ea typeface="+mn-lt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ea typeface="+mn-lt"/>
                <a:cs typeface="Arial"/>
              </a:rPr>
              <a:t>Brands were used to mark enslaved people.</a:t>
            </a:r>
            <a:endParaRPr lang="en-US" sz="2400">
              <a:latin typeface="Calibri" panose="020F0502020204030204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endParaRPr lang="en-GB" sz="2400">
              <a:latin typeface="Arial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ea typeface="+mn-lt"/>
                <a:cs typeface="+mn-lt"/>
              </a:rPr>
              <a:t>The initials I.S. were most likely those of the enslaver.</a:t>
            </a:r>
            <a:endParaRPr lang="en-US" sz="2400">
              <a:latin typeface="Arial"/>
              <a:ea typeface="+mn-lt"/>
              <a:cs typeface="+mn-lt"/>
            </a:endParaRPr>
          </a:p>
          <a:p>
            <a:endParaRPr lang="en-GB" sz="2400">
              <a:latin typeface="Arial"/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Arial"/>
                <a:ea typeface="+mn-lt"/>
                <a:cs typeface="+mn-lt"/>
              </a:rPr>
              <a:t>The heart symbol was commonly used on different types of objects, sometimes indicating property.</a:t>
            </a:r>
            <a:endParaRPr lang="en-US" sz="2400">
              <a:latin typeface="Arial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462A6E-8A85-4D64-B3A8-4D23C0B89A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07" b="92751" l="2964" r="97714">
                        <a14:foregroundMark x1="6859" y1="9024" x2="6859" y2="9024"/>
                        <a14:foregroundMark x1="2964" y1="3698" x2="2964" y2="3698"/>
                        <a14:foregroundMark x1="47417" y1="93343" x2="47417" y2="93343"/>
                        <a14:foregroundMark x1="93565" y1="64497" x2="93565" y2="64497"/>
                        <a14:foregroundMark x1="93819" y1="74112" x2="93819" y2="74112"/>
                        <a14:foregroundMark x1="97121" y1="83284" x2="97121" y2="83284"/>
                        <a14:foregroundMark x1="97714" y1="61095" x2="97714" y2="61095"/>
                        <a14:backgroundMark x1="79424" y1="55769" x2="79424" y2="55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007" y="1214939"/>
            <a:ext cx="6164440" cy="35130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81A8A-E01D-41C5-AAD1-811704C84797}"/>
              </a:ext>
            </a:extLst>
          </p:cNvPr>
          <p:cNvSpPr txBox="1"/>
          <p:nvPr/>
        </p:nvSpPr>
        <p:spPr>
          <a:xfrm>
            <a:off x="462260" y="5143596"/>
            <a:ext cx="461143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latin typeface="Arial"/>
              </a:rPr>
              <a:t>Please use </a:t>
            </a:r>
            <a:r>
              <a:rPr lang="en-GB" sz="2000" b="1">
                <a:latin typeface="Arial"/>
              </a:rPr>
              <a:t>The abolitionist campaigns</a:t>
            </a:r>
            <a:r>
              <a:rPr lang="en-GB" sz="2000">
                <a:latin typeface="Arial"/>
              </a:rPr>
              <a:t> resource sheet (page 3) for further information about the brand.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3372311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C3C3C"/>
      </a:dk1>
      <a:lt1>
        <a:srgbClr val="FFFFFF"/>
      </a:lt1>
      <a:dk2>
        <a:srgbClr val="00896C"/>
      </a:dk2>
      <a:lt2>
        <a:srgbClr val="C8C8C8"/>
      </a:lt2>
      <a:accent1>
        <a:srgbClr val="37DDDC"/>
      </a:accent1>
      <a:accent2>
        <a:srgbClr val="CD7F53"/>
      </a:accent2>
      <a:accent3>
        <a:srgbClr val="69B6AA"/>
      </a:accent3>
      <a:accent4>
        <a:srgbClr val="FFC600"/>
      </a:accent4>
      <a:accent5>
        <a:srgbClr val="D16952"/>
      </a:accent5>
      <a:accent6>
        <a:srgbClr val="70AD47"/>
      </a:accent6>
      <a:hlink>
        <a:srgbClr val="E9FFD8"/>
      </a:hlink>
      <a:folHlink>
        <a:srgbClr val="95FA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FB377279DA1F74EB59472887FDF0194" ma:contentTypeVersion="16" ma:contentTypeDescription="Create a new document." ma:contentTypeScope="" ma:versionID="71e1c969d489498604db0054500fddfa">
  <xsd:schema xmlns:xsd="http://www.w3.org/2001/XMLSchema" xmlns:xs="http://www.w3.org/2001/XMLSchema" xmlns:p="http://schemas.microsoft.com/office/2006/metadata/properties" xmlns:ns2="fa0e4497-3b6e-46c5-ba7a-e6493251689d" xmlns:ns3="73d83fe1-b1d9-4c63-96e8-1376c7cbbf8c" xmlns:ns4="dd93af6e-f5a9-4978-bbe0-738ec86b3625" targetNamespace="http://schemas.microsoft.com/office/2006/metadata/properties" ma:root="true" ma:fieldsID="5b3164286d49c9ac3caf64c7aa146ed1" ns2:_="" ns3:_="" ns4:_="">
    <xsd:import namespace="fa0e4497-3b6e-46c5-ba7a-e6493251689d"/>
    <xsd:import namespace="73d83fe1-b1d9-4c63-96e8-1376c7cbbf8c"/>
    <xsd:import namespace="dd93af6e-f5a9-4978-bbe0-738ec86b36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0e4497-3b6e-46c5-ba7a-e649325168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6425a57-0ff4-4ffb-a787-0f07631a805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d83fe1-b1d9-4c63-96e8-1376c7cbbf8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93af6e-f5a9-4978-bbe0-738ec86b362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c83ad0d-bd67-4540-b3f0-9ab69244e116}" ma:internalName="TaxCatchAll" ma:showField="CatchAllData" ma:web="73d83fe1-b1d9-4c63-96e8-1376c7cbbf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d93af6e-f5a9-4978-bbe0-738ec86b3625" xsi:nil="true"/>
    <lcf76f155ced4ddcb4097134ff3c332f xmlns="fa0e4497-3b6e-46c5-ba7a-e6493251689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EBAA80-7A1E-4DC9-9019-5C5210F0B2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0e4497-3b6e-46c5-ba7a-e6493251689d"/>
    <ds:schemaRef ds:uri="73d83fe1-b1d9-4c63-96e8-1376c7cbbf8c"/>
    <ds:schemaRef ds:uri="dd93af6e-f5a9-4978-bbe0-738ec86b36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A22547B-C76B-41B2-B9C8-9D11BB63DD35}">
  <ds:schemaRefs>
    <ds:schemaRef ds:uri="http://purl.org/dc/elements/1.1/"/>
    <ds:schemaRef ds:uri="http://schemas.openxmlformats.org/package/2006/metadata/core-properties"/>
    <ds:schemaRef ds:uri="73d83fe1-b1d9-4c63-96e8-1376c7cbbf8c"/>
    <ds:schemaRef ds:uri="http://purl.org/dc/dcmitype/"/>
    <ds:schemaRef ds:uri="http://schemas.microsoft.com/office/infopath/2007/PartnerControls"/>
    <ds:schemaRef ds:uri="http://purl.org/dc/terms/"/>
    <ds:schemaRef ds:uri="http://schemas.microsoft.com/office/2006/documentManagement/types"/>
    <ds:schemaRef ds:uri="dd93af6e-f5a9-4978-bbe0-738ec86b3625"/>
    <ds:schemaRef ds:uri="fa0e4497-3b6e-46c5-ba7a-e6493251689d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DCFC318-27DA-47F8-8318-B6001F530E4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535</Words>
  <Application>Microsoft Office PowerPoint</Application>
  <PresentationFormat>Widescreen</PresentationFormat>
  <Paragraphs>103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The Atlantic slave trade: Investigating primary sources          </vt:lpstr>
      <vt:lpstr>Trigger warning</vt:lpstr>
      <vt:lpstr>Introduction</vt:lpstr>
      <vt:lpstr>Who were the abolitionists?</vt:lpstr>
      <vt:lpstr>PowerPoint Presentation</vt:lpstr>
      <vt:lpstr>PowerPoint Presentation</vt:lpstr>
      <vt:lpstr>PowerPoint Presentation</vt:lpstr>
      <vt:lpstr>PowerPoint Presentation</vt:lpstr>
      <vt:lpstr>What is this object?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Anti-slavery ivory plaques, early 19th century.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Optional timers for discussion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Inglis</dc:creator>
  <cp:lastModifiedBy>Lucy Bull</cp:lastModifiedBy>
  <cp:revision>14</cp:revision>
  <dcterms:created xsi:type="dcterms:W3CDTF">2020-10-14T10:51:07Z</dcterms:created>
  <dcterms:modified xsi:type="dcterms:W3CDTF">2022-05-04T12:49:58Z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0x010100FFB377279DA1F74EB59472887FDF0194</vt:lpwstr>
  </property>
  <property fmtid="{D5CDD505-2E9C-101B-9397-08002B2CF9AE}" pid="3" name="MediaServiceImageTags">
    <vt:lpwstr/>
  </property>
</Properties>
</file>