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84" r:id="rId3"/>
    <p:sldId id="285" r:id="rId4"/>
    <p:sldId id="257" r:id="rId5"/>
    <p:sldId id="286" r:id="rId6"/>
    <p:sldId id="297" r:id="rId7"/>
    <p:sldId id="258" r:id="rId8"/>
    <p:sldId id="296" r:id="rId9"/>
    <p:sldId id="288" r:id="rId10"/>
    <p:sldId id="264" r:id="rId11"/>
    <p:sldId id="291" r:id="rId12"/>
    <p:sldId id="289" r:id="rId13"/>
    <p:sldId id="295" r:id="rId14"/>
    <p:sldId id="269" r:id="rId15"/>
    <p:sldId id="278" r:id="rId16"/>
    <p:sldId id="300" r:id="rId17"/>
    <p:sldId id="277" r:id="rId18"/>
    <p:sldId id="271" r:id="rId19"/>
    <p:sldId id="301" r:id="rId20"/>
    <p:sldId id="294" r:id="rId21"/>
    <p:sldId id="299" r:id="rId22"/>
    <p:sldId id="298" r:id="rId23"/>
    <p:sldId id="292" r:id="rId24"/>
    <p:sldId id="293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108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7437-2887-4041-999A-418ED3A19E61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45D7D-E69F-4140-AC93-A0FA70E31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1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 we want to direct people into the Tower Entrance instead – backpacks</a:t>
            </a:r>
            <a:r>
              <a:rPr lang="en-GB" baseline="0" dirty="0" smtClean="0"/>
              <a:t> and quieter area?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5D7D-E69F-4140-AC93-A0FA70E313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1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source=images&amp;cd=&amp;cad=rja&amp;uact=8&amp;ved=0ahUKEwig8PfvjPHQAhWDDBoKHfmeB-sQjRwIBw&amp;url=http://www.bbc.co.uk/news/uk-scotland-edinburgh-east-fife-34033163&amp;psig=AFQjCNGfaeWZotE_pwl9lJzH4WoNkxntHQ&amp;ust=148171608937560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fhLjp2JnRAhWedlAKHamBAhkQjRwIBw&amp;url=http://c2w.com/quizzes/14881-Chemistry-Quiz/questions&amp;psig=AFQjCNHf-8T7ZkDwWhFRb9S19L39F54stg&amp;ust=1483110900584330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gif"/><Relationship Id="rId12" Type="http://schemas.openxmlformats.org/officeDocument/2006/relationships/hyperlink" Target="http://www.google.co.uk/url?sa=i&amp;rct=j&amp;q=&amp;esrc=s&amp;source=images&amp;cd=&amp;cad=rja&amp;uact=8&amp;ved=0ahUKEwjkpJjO2ZnRAhXKMFAKHaifBSwQjRwIBw&amp;url=http://www.clipartkid.com/bridal-dress-silhouette-cliparts/&amp;bvm=bv.142059868,d.d2s&amp;psig=AFQjCNEmzb0510kVwL9O5K2lSsdj312MNA&amp;ust=1483111075637894" TargetMode="External"/><Relationship Id="rId17" Type="http://schemas.openxmlformats.org/officeDocument/2006/relationships/image" Target="../media/image29.png"/><Relationship Id="rId2" Type="http://schemas.openxmlformats.org/officeDocument/2006/relationships/hyperlink" Target="http://www.google.co.uk/url?sa=i&amp;rct=j&amp;q=&amp;esrc=s&amp;source=images&amp;cd=&amp;cad=rja&amp;uact=8&amp;ved=0ahUKEwjO7PXll5nRAhUDVhoKHTP8BHwQjRwIBw&amp;url=http://www.psdgraphics.com/tag/flat-design/&amp;bvm=bv.142059868,d.d2s&amp;psig=AFQjCNGFOuroPrp8F5cN1sx_Sy4vNmXsBg&amp;ust=1483093417045722" TargetMode="External"/><Relationship Id="rId16" Type="http://schemas.openxmlformats.org/officeDocument/2006/relationships/hyperlink" Target="http://www.google.co.uk/url?sa=i&amp;rct=j&amp;q=&amp;esrc=s&amp;source=images&amp;cd=&amp;cad=rja&amp;uact=8&amp;ved=0ahUKEwjz65C92pnRAhUONlAKHS1JCcQQjRwIBw&amp;url=http://clipart-library.com/globe-cliparts.html&amp;bvm=bv.142059868,d.d2s&amp;psig=AFQjCNGvBKxfBRzTUXjV-KagzK1bKn6O8g&amp;ust=1483111348233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xldzJ2JnRAhUdNFAKHW5zBV8QjRwIBw&amp;url=http://www.flags.net/SCOT.htm&amp;psig=AFQjCNFEJaEK716fsw544D9JDQLdFxp3sg&amp;ust=1483110843004333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hyperlink" Target="https://www.google.co.uk/url?sa=i&amp;rct=j&amp;q=&amp;esrc=s&amp;source=images&amp;cd=&amp;cad=rja&amp;uact=8&amp;ved=0ahUKEwiWxv2F2ZnRAhVFdlAKHeqFCQkQjRwIBw&amp;url=https://pixabay.com/en/computers-keys-rays-1420200/&amp;psig=AFQjCNE4JXzYq6fn5BIwpAYIdAnzM1ZF_A&amp;ust=1483110967547322" TargetMode="External"/><Relationship Id="rId4" Type="http://schemas.openxmlformats.org/officeDocument/2006/relationships/hyperlink" Target="http://www.google.co.uk/url?sa=i&amp;rct=j&amp;q=&amp;esrc=s&amp;source=images&amp;cd=&amp;cad=rja&amp;uact=8&amp;ved=0ahUKEwiY-5CjmJnRAhXCXRoKHXs5B8AQjRwIBw&amp;url=http://www.clker.com/clipart-elephant-25.html&amp;bvm=bv.142059868,d.d2s&amp;psig=AFQjCNHr4i-qQsO-PF0RMbETfIkh3z_qDQ&amp;ust=1483093578547569" TargetMode="External"/><Relationship Id="rId9" Type="http://schemas.openxmlformats.org/officeDocument/2006/relationships/image" Target="../media/image25.gif"/><Relationship Id="rId14" Type="http://schemas.openxmlformats.org/officeDocument/2006/relationships/hyperlink" Target="https://www.google.co.uk/url?sa=i&amp;rct=j&amp;q=&amp;esrc=s&amp;source=images&amp;cd=&amp;cad=rja&amp;uact=8&amp;ved=0ahUKEwipl5ub2pnRAhVXcFAKHWBwAGEQjRwIBw&amp;url=https://www.iconfinder.com/icons/450414/art_artist_brush_drawing_paint_paintbrush_painting_icon&amp;bvm=bv.142059868,d.d2s&amp;psig=AFQjCNEcs3ZswG8N3seDEmBH2UD1QlTx2w&amp;ust=14831112808623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hyperlink" Target="http://www.google.co.uk/url?sa=i&amp;rct=j&amp;q=&amp;esrc=s&amp;source=images&amp;cd=&amp;cad=rja&amp;uact=8&amp;ved=0ahUKEwjCs_GyytnVAhXPLVAKHWpmBYkQjRwIBw&amp;url=http://www.nms.ac.uk/explore/collection-search-results/?item_id%3D20003057&amp;psig=AFQjCNGesNJdqv4RziU718Z9R87bKD4oAA&amp;ust=150289824597510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oogle.co.uk/url?sa=i&amp;rct=j&amp;q=&amp;esrc=s&amp;source=images&amp;cd=&amp;cad=rja&amp;uact=8&amp;ved=0ahUKEwis5pf60cXOAhUG7BQKHWAyBM0QjRwIBw&amp;url=http://cliparting.com/free-ear-clipart-11932/&amp;bvm=bv.129759880,d.ZGg&amp;psig=AFQjCNEwUoOMAsFO8_MBWNhCL3-tGgZPLA&amp;ust=1471426752308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s://www.google.co.uk/url?sa=i&amp;rct=j&amp;q=&amp;esrc=s&amp;source=images&amp;cd=&amp;cad=rja&amp;uact=8&amp;ved=0ahUKEwiwxP3YpNvVAhWC1hQKHW61CioQjRwIBw&amp;url=https://openclipart.org/detail/244720/press-button-sign&amp;psig=AFQjCNGwNjbxbpQ3IbjAO7z1ikrDYpCW8g&amp;ust=1502956843448768" TargetMode="Externa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://www.google.co.uk/url?sa=i&amp;rct=j&amp;q=&amp;esrc=s&amp;source=images&amp;cd=&amp;cad=rja&amp;uact=8&amp;ved=0ahUKEwiuvuTPqMDVAhWFcRQKHWfyDdsQjRwIBw&amp;url=http://diysolarpanelsv.com/passing-lunchbox-student-clipart.html&amp;psig=AFQjCNEBVfYHvRBwWXt8MjcwMIzgwGNXjQ&amp;ust=150203016777782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4qJa_-8PPAhVJuRQKHRelCbAQjRwIBw&amp;url=http://cliparting.com/free-thumbs-up-clipart-9663/&amp;psig=AFQjCNGabvW2T0PdLYOwio21lSrSTXwc4g&amp;ust=1475767221641346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s.ac.uk/national-museum-of-scotland/plan-your-visit/" TargetMode="External"/><Relationship Id="rId2" Type="http://schemas.openxmlformats.org/officeDocument/2006/relationships/hyperlink" Target="http://www.nms.ac.uk/national-museum-of-scotland/plan-your-visit/events-and-resources-for-people-with-autis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abledgo.com/access-guide/national-museums-scotland/national-museum-of-scotland-international-gallery-2" TargetMode="External"/><Relationship Id="rId5" Type="http://schemas.openxmlformats.org/officeDocument/2006/relationships/hyperlink" Target="http://www.nms.ac.uk/national-museum-of-scotland/whats-on/" TargetMode="External"/><Relationship Id="rId4" Type="http://schemas.openxmlformats.org/officeDocument/2006/relationships/hyperlink" Target="http://www.nms.ac.uk/national-museum-of-scotland/discover-the-museu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Q3IfrhZLRAhUTd1AKHW-JBBMQjRwIBw&amp;url=http://www.parkers.co.uk/cars/advice/news/archive/top-10-family-car-bargains/&amp;bvm=bv.142059868,d.d2s&amp;psig=AFQjCNElMHHLoDr4QtNF3tN1_K57L8DTPQ&amp;ust=1482848099489244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www.google.co.uk/url?sa=i&amp;rct=j&amp;q=&amp;esrc=s&amp;source=images&amp;cd=&amp;cad=rja&amp;uact=8&amp;ved=0ahUKEwjvw6GJhJLRAhXJ5xoKHYOcAJgQjRwIBw&amp;url=http://www.modelbuszone.co.uk/tmb/model_of_the_moment.htm&amp;bvm=bv.142059868,d.ZWM&amp;psig=AFQjCNGLaSrzoZ7ZO05lrBXSFz4vKp_3_g&amp;ust=1482847588102618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www.google.co.uk/url?sa=i&amp;rct=j&amp;q=&amp;esrc=s&amp;source=images&amp;cd=&amp;cad=rja&amp;uact=8&amp;ved=0ahUKEwjzxOHDhpLRAhVHN1AKHShEDTsQjRwIBw&amp;url=http://www.minibussales.co.uk/School-Minibus.asp&amp;bvm=bv.142059868,d.d2s&amp;psig=AFQjCNH25TWKCVeysW_BGv-JPMgfOMNFvA&amp;ust=14828482958798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ved=0ahUKEwjupd_EhJLRAhXEfxoKHcLwDp0QjRwIBw&amp;url=http://www.originalfm.com/scotrail-to-recruit-100-new-train-drivers/&amp;psig=AFQjCNH9pBZibBjsmBUQDI5MdN-6hM2TPw&amp;ust=1482847764031133" TargetMode="External"/><Relationship Id="rId10" Type="http://schemas.openxmlformats.org/officeDocument/2006/relationships/hyperlink" Target="http://www.google.co.uk/url?sa=i&amp;rct=j&amp;q=&amp;esrc=s&amp;source=images&amp;cd=&amp;cad=rja&amp;uact=8&amp;ved=0ahUKEwja7f2GhpLRAhULeVAKHTOUAvYQjRwIBw&amp;url=http://www.easylimo.co.uk/our-limos/coach-hire/&amp;psig=AFQjCNGlZdXjKIx3vzL4bDHClp_vk2Tp5Q&amp;ust=1482848172206958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ahUKEwiyw87unJLRAhWKNFAKHVDrC2IQjRwIBw&amp;url=http://www.publicdomainpictures.net/view-image.php?image%3D128404%26picture%3Dquestion-mark&amp;psig=AFQjCNHP93Mo6Ta1xM3r5alsiR94zew2Bg&amp;ust=14828542862297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ypecs.com/pecs_156/toilet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My visit to the National Museum of Scotland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28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go into the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Grand Gallery. It can be busy and people might be talking. 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national museum scot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7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7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There are accessible toilets underneath the stairs on every level of the Grand Gallery and balconies.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www.disabledgo.com/APIImages/DataImages/3d8ba03b-3025-4198-848b-74da9df08c7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0997"/>
            <a:ext cx="36728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1" y="5022170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5434040"/>
            <a:ext cx="622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hand dryers are very loud.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88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4"/>
                </a:solidFill>
              </a:rPr>
              <a:t>The museum has lots of different things in it. It has objects to do with…</a:t>
            </a:r>
            <a:endParaRPr lang="en-GB" sz="28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Image result for rocket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068"/>
            <a:ext cx="1983750" cy="1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53722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SPACE</a:t>
            </a:r>
            <a:endParaRPr lang="en-GB" b="1" dirty="0"/>
          </a:p>
        </p:txBody>
      </p:sp>
      <p:pic>
        <p:nvPicPr>
          <p:cNvPr id="1028" name="Picture 4" descr="Image result for elephant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8" y="2190148"/>
            <a:ext cx="2173612" cy="15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5054" y="379112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ANIMALS</a:t>
            </a:r>
            <a:endParaRPr lang="en-GB" b="1" dirty="0"/>
          </a:p>
        </p:txBody>
      </p:sp>
      <p:pic>
        <p:nvPicPr>
          <p:cNvPr id="5" name="Picture 2" descr="Image result for scotland 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31" y="2152767"/>
            <a:ext cx="2215341" cy="13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4048" y="35730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SCOTLAND</a:t>
            </a:r>
            <a:endParaRPr lang="en-GB" b="1" dirty="0"/>
          </a:p>
        </p:txBody>
      </p:sp>
      <p:pic>
        <p:nvPicPr>
          <p:cNvPr id="8" name="Picture 4" descr="Image result for chemistry symbo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" y="4937653"/>
            <a:ext cx="1445407" cy="12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6422049"/>
            <a:ext cx="366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SCIENCE AND TECHNOLOGY</a:t>
            </a:r>
            <a:endParaRPr lang="en-GB" b="1" dirty="0"/>
          </a:p>
        </p:txBody>
      </p:sp>
      <p:pic>
        <p:nvPicPr>
          <p:cNvPr id="1030" name="Picture 6" descr="Image result for comput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22" y="4623891"/>
            <a:ext cx="2070800" cy="15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ress outline clip ar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00456"/>
            <a:ext cx="1656184" cy="19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92280" y="398920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FASHION</a:t>
            </a:r>
            <a:endParaRPr lang="en-GB" b="1" dirty="0"/>
          </a:p>
        </p:txBody>
      </p:sp>
      <p:pic>
        <p:nvPicPr>
          <p:cNvPr id="1034" name="Picture 10" descr="Image result for paint brush symbo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9" y="432232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92868" y="5452552"/>
            <a:ext cx="147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ART AND DESIGN</a:t>
            </a:r>
            <a:endParaRPr lang="en-GB" b="1" dirty="0"/>
          </a:p>
        </p:txBody>
      </p:sp>
      <p:pic>
        <p:nvPicPr>
          <p:cNvPr id="1040" name="Picture 16" descr="Image result for glob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61" y="4360268"/>
            <a:ext cx="1595437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63196" y="6098883"/>
            <a:ext cx="352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AND THINGS FROM ALL ACROSS THE WORLD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0468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79159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 dirty="0">
                <a:solidFill>
                  <a:schemeClr val="tx1"/>
                </a:solidFill>
                <a:latin typeface="+mj-lt"/>
              </a:rPr>
              <a:t>I</a:t>
            </a:r>
            <a:r>
              <a:rPr lang="en-GB" sz="2800" b="0" dirty="0" smtClean="0">
                <a:solidFill>
                  <a:schemeClr val="tx1"/>
                </a:solidFill>
                <a:latin typeface="+mj-lt"/>
              </a:rPr>
              <a:t> might need to use stairs, a lift or an escalator to go upstairs to see things.</a:t>
            </a:r>
            <a:endParaRPr lang="en-GB" sz="2800" b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2780928"/>
            <a:ext cx="3381375" cy="2761615"/>
            <a:chOff x="0" y="0"/>
            <a:chExt cx="3381375" cy="2761904"/>
          </a:xfrm>
        </p:grpSpPr>
        <p:pic>
          <p:nvPicPr>
            <p:cNvPr id="5" name="Picture 4" descr="W:\LP\DeptWork\Access ASN (current)\Photos\Escalator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81375" cy="2371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2"/>
            <p:cNvSpPr txBox="1"/>
            <p:nvPr/>
          </p:nvSpPr>
          <p:spPr>
            <a:xfrm>
              <a:off x="466725" y="2495204"/>
              <a:ext cx="2448560" cy="26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Escalator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2678" y="2780928"/>
            <a:ext cx="2447925" cy="3199765"/>
            <a:chOff x="0" y="0"/>
            <a:chExt cx="2447925" cy="3200047"/>
          </a:xfrm>
        </p:grpSpPr>
        <p:pic>
          <p:nvPicPr>
            <p:cNvPr id="8" name="Picture 7" descr="C:\Users\landerson\AppData\Local\Microsoft\Windows\Temporary Internet Files\Content.Outlook\AAOG0FGF\20160824_142024_resize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95275" y="400050"/>
              <a:ext cx="291465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0" y="2933347"/>
              <a:ext cx="2447925" cy="26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Lift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074" name="Picture 2" descr="Y:\LP\DeptWork\Access ASN (current)\Photos\Pictures for social stories\IMG_8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944215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6336051" y="5721206"/>
            <a:ext cx="244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Stairs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4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/>
          <a:lstStyle/>
          <a:p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While I am at the museum I might….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1078303"/>
            <a:ext cx="7566079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3600" dirty="0">
                <a:solidFill>
                  <a:sysClr val="windowText" lastClr="000000"/>
                </a:solidFill>
              </a:rPr>
              <a:t>See lots of interesting </a:t>
            </a:r>
            <a:r>
              <a:rPr lang="en-GB" sz="3600" dirty="0" smtClean="0">
                <a:solidFill>
                  <a:sysClr val="windowText" lastClr="000000"/>
                </a:solidFill>
              </a:rPr>
              <a:t>things.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sysClr val="windowText" lastClr="000000"/>
                </a:solidFill>
              </a:rPr>
              <a:t>S</a:t>
            </a:r>
            <a:r>
              <a:rPr lang="en-GB" sz="2400" dirty="0" smtClean="0">
                <a:solidFill>
                  <a:sysClr val="windowText" lastClr="000000"/>
                </a:solidFill>
              </a:rPr>
              <a:t>ome will be things I have seen before and some might be different.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http://www.nms.ac.uk/explore/collection-search-results/search.axd?command=getcontent&amp;server=Detail&amp;value=PF23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0" y="2603513"/>
            <a:ext cx="17270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822848" cy="2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nms.ac.uk/explore/collection-search-results/search.axd?command=getcontent&amp;server=Detail&amp;value=PF10324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034" y="4289884"/>
            <a:ext cx="1559119" cy="33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nms.ac.uk/explore/collection-search-results/search.axd?command=getcontent&amp;server=Detail&amp;value=PF376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6844"/>
            <a:ext cx="2012672" cy="23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nms.ac.uk/media/64771/geode-interior.jpg?width=700&amp;height=463.1097560975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6" y="2492432"/>
            <a:ext cx="1511660" cy="9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ur wheel from the oldest surviving colour television in the world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3" y="3549577"/>
            <a:ext cx="1353933" cy="13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betan prayer wheel 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3" y="4563686"/>
            <a:ext cx="3059085" cy="2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ional museum of scotland snowsho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5139"/>
            <a:ext cx="1747317" cy="1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0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6" y="801791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 can find out more about them.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2" name="Picture 2" descr="Y:\LP\DeptWork\Access ASN (current)\Photos\Pictures for social stories\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944216" cy="43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10713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Panels on the wall and labels in the cases will tell me about the things I see.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37494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 there might be touchscreen computers where I can find out more.</a:t>
            </a:r>
            <a:endParaRPr lang="en-GB" dirty="0"/>
          </a:p>
        </p:txBody>
      </p:sp>
      <p:pic>
        <p:nvPicPr>
          <p:cNvPr id="5123" name="Picture 3" descr="Y:\LP\DeptWork\Access ASN (current)\Photos\Pictures for social stories\touch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1" y="2279208"/>
            <a:ext cx="2330198" cy="41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8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1200" dirty="0" smtClean="0">
                <a:solidFill>
                  <a:prstClr val="black"/>
                </a:solidFill>
                <a:latin typeface="+mn-lt"/>
              </a:rPr>
              <a:t>I might h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ear…</a:t>
            </a:r>
            <a:endParaRPr lang="en-GB" dirty="0">
              <a:latin typeface="+mn-lt"/>
            </a:endParaRPr>
          </a:p>
        </p:txBody>
      </p:sp>
      <p:pic>
        <p:nvPicPr>
          <p:cNvPr id="4" name="Picture 2" descr="http://cliparting.com/wp-content/uploads/2016/07/Two-ears-clip-art-clipart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6" y="1124135"/>
            <a:ext cx="832036" cy="1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1988"/>
            <a:ext cx="2047190" cy="40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11760" y="2852936"/>
            <a:ext cx="6480720" cy="190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Other people talking, shouting and laughing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Music from the Millennium clock or from musical instruments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Beeps, whirring and clanking from some of the machines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7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2741"/>
            <a:ext cx="8229600" cy="1143000"/>
          </a:xfrm>
        </p:spPr>
        <p:txBody>
          <a:bodyPr/>
          <a:lstStyle/>
          <a:p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might get to touch some objects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527" y="486916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‘please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touch’ sign on an object then you can touch it! </a:t>
            </a: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not,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touch it!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7859" y="2498265"/>
            <a:ext cx="1700290" cy="16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4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91" y="10618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Or press buttons to make things move and play games.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548404"/>
            <a:ext cx="2952329" cy="21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9482"/>
            <a:ext cx="3372619" cy="19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W:\LP\DeptWork\Access ASN (current)\Photos\Pictures for social stories\IMG_8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1935"/>
            <a:ext cx="4398384" cy="29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press button symbo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0" y="2051078"/>
            <a:ext cx="2123127" cy="16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9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86" y="1052736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My name is ……………….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988840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I am visiting the National Museum of Scotland on</a:t>
            </a:r>
          </a:p>
          <a:p>
            <a:pPr marL="0" indent="0" algn="ctr">
              <a:buNone/>
            </a:pPr>
            <a:endParaRPr lang="en-GB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11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I will be setting off at</a:t>
            </a:r>
          </a:p>
          <a:p>
            <a:pPr marL="0" indent="0" algn="ctr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3212976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04" y="4293096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4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There are some galleries that were designed for families. They are fun and have lots to play with but they can be busy.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1886"/>
            <a:ext cx="2376264" cy="1872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16" y="4732302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Imagine, Level 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53928" y="4724094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Explore, Level 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701993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Adventure Planet, Level 5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99795" y="544522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kern="0" dirty="0" smtClean="0">
                <a:solidFill>
                  <a:schemeClr val="tx1"/>
                </a:solidFill>
              </a:rPr>
              <a:t>There are lots of exciting things in the rest of the museum too. </a:t>
            </a:r>
            <a:endParaRPr lang="en-GB" sz="2800" kern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Y:\LP\DeptWork\Access ASN (current)\Photos\Pictures for social stories\IMG_8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1" y="2851885"/>
            <a:ext cx="2808315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Y:\LP\DeptWork\Access ASN (current)\Photos\Pictures for social stories\IMG_8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07" y="2857586"/>
            <a:ext cx="2812073" cy="18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1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124744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I need a break or want to ask a question about the museum I can talk to someone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who works at the museum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They wear uniforms that look like this: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616" y="5934829"/>
            <a:ext cx="3322712" cy="68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Learning Enabler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672" y="5987415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prstClr val="black"/>
                </a:solidFill>
              </a:rPr>
              <a:t>Visitor Experience Assistant</a:t>
            </a:r>
            <a:endParaRPr lang="en-GB" sz="1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18173"/>
            <a:ext cx="1450404" cy="33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016224" cy="3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4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Sometimes the Learning Enablers will be showing people </a:t>
            </a:r>
            <a:r>
              <a:rPr lang="en-GB" sz="2800" dirty="0" smtClean="0">
                <a:solidFill>
                  <a:schemeClr val="tx1"/>
                </a:solidFill>
              </a:rPr>
              <a:t>objects, science demonstrations or craft activities.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2448273" cy="3168352"/>
          </a:xfrm>
          <a:prstGeom prst="rect">
            <a:avLst/>
          </a:prstGeom>
        </p:spPr>
      </p:pic>
      <p:pic>
        <p:nvPicPr>
          <p:cNvPr id="3074" name="Picture 2" descr="Y:\LP\Images\October half term16\2016_10_19_RA_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19266"/>
            <a:ext cx="3809755" cy="25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944" y="56612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kern="0" dirty="0" smtClean="0">
                <a:solidFill>
                  <a:schemeClr val="tx1"/>
                </a:solidFill>
              </a:rPr>
              <a:t>You can join in if you want to.</a:t>
            </a:r>
            <a:endParaRPr lang="en-GB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35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We are only allowed to eat in certain places in the museum.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2232248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3956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Level 3 (next to the Balcony café)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10611"/>
            <a:ext cx="2520279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5395664"/>
            <a:ext cx="252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Level 4 Scottish galleries (Industry and Empire) – this is next to a locomotive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624803" y="3405105"/>
            <a:ext cx="2189312" cy="233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600" kern="0" dirty="0" smtClean="0">
                <a:solidFill>
                  <a:schemeClr val="tx1"/>
                </a:solidFill>
              </a:rPr>
              <a:t>Staff can help us find an eating space if we need one.</a:t>
            </a:r>
            <a:endParaRPr lang="en-GB" sz="1600" kern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lunch box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90" y="2509721"/>
            <a:ext cx="132873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93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65" y="112474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</a:rPr>
              <a:t>If I need some time out or a sit down these are some good places to go.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42780"/>
            <a:ext cx="2695575" cy="20212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2040255" cy="2720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890705"/>
            <a:ext cx="26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Traditions in Sculpture benches (Level 5)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4219" y="5325015"/>
            <a:ext cx="269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Newcomen Engine bench </a:t>
            </a:r>
            <a:r>
              <a:rPr lang="en-GB" dirty="0" smtClean="0"/>
              <a:t>(Scottish galleries, Level </a:t>
            </a:r>
            <a:r>
              <a:rPr lang="en-GB" dirty="0"/>
              <a:t>3)</a:t>
            </a:r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9057" y="4013541"/>
            <a:ext cx="269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Or I can tell a member of staff I need a break and some quiet time.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444208" y="2708920"/>
            <a:ext cx="1819275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effectLst/>
                <a:ea typeface="Times New Roman"/>
              </a:rPr>
              <a:t>I need a break</a:t>
            </a:r>
            <a:endParaRPr lang="en-GB" sz="12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892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hope you have lots of fun!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\\nms2k\dfs\User\landerson\My Pictures\happy-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236234" cy="32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04067"/>
            <a:ext cx="4848779" cy="24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47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6409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For more information…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032250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About </a:t>
            </a:r>
            <a:r>
              <a:rPr lang="en-GB" sz="2000" b="0" dirty="0" smtClean="0">
                <a:solidFill>
                  <a:schemeClr val="tx1"/>
                </a:solidFill>
              </a:rPr>
              <a:t>resources and events for autistic </a:t>
            </a:r>
            <a:r>
              <a:rPr lang="en-GB" sz="2000" b="0" dirty="0">
                <a:solidFill>
                  <a:schemeClr val="tx1"/>
                </a:solidFill>
              </a:rPr>
              <a:t>children/young people: </a:t>
            </a:r>
            <a:r>
              <a:rPr lang="en-GB" sz="2000" b="0" dirty="0">
                <a:solidFill>
                  <a:schemeClr val="tx1"/>
                </a:solidFill>
                <a:hlinkClick r:id="rId2"/>
              </a:rPr>
              <a:t>http://www.nms.ac.uk/national-museum-of-scotland/plan-your-visit/events-and-resources-for-people-with-autism/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</a:p>
          <a:p>
            <a:r>
              <a:rPr lang="en-GB" sz="2000" b="0" dirty="0" smtClean="0">
                <a:solidFill>
                  <a:schemeClr val="tx1"/>
                </a:solidFill>
              </a:rPr>
              <a:t>About </a:t>
            </a:r>
            <a:r>
              <a:rPr lang="en-GB" sz="2000" b="0" dirty="0">
                <a:solidFill>
                  <a:schemeClr val="tx1"/>
                </a:solidFill>
              </a:rPr>
              <a:t>planning your visit: </a:t>
            </a:r>
            <a:r>
              <a:rPr lang="en-GB" sz="2000" b="0" dirty="0">
                <a:solidFill>
                  <a:schemeClr val="tx1"/>
                </a:solidFill>
                <a:hlinkClick r:id="rId3"/>
              </a:rPr>
              <a:t>http://www.nms.ac.uk/national-museum-of-scotland/plan-your-visit</a:t>
            </a:r>
            <a:r>
              <a:rPr lang="en-GB" sz="2000" b="0" dirty="0" smtClean="0">
                <a:solidFill>
                  <a:schemeClr val="tx1"/>
                </a:solidFill>
                <a:hlinkClick r:id="rId3"/>
              </a:rPr>
              <a:t>/</a:t>
            </a:r>
            <a:endParaRPr lang="en-GB" sz="2000" b="0" dirty="0" smtClean="0">
              <a:solidFill>
                <a:schemeClr val="tx1"/>
              </a:solidFill>
            </a:endParaRPr>
          </a:p>
          <a:p>
            <a:r>
              <a:rPr lang="en-GB" sz="2000" b="0" dirty="0" smtClean="0">
                <a:solidFill>
                  <a:schemeClr val="tx1"/>
                </a:solidFill>
              </a:rPr>
              <a:t>About the galleries and what you </a:t>
            </a:r>
            <a:r>
              <a:rPr lang="en-GB" sz="2000" b="0" dirty="0">
                <a:solidFill>
                  <a:schemeClr val="tx1"/>
                </a:solidFill>
              </a:rPr>
              <a:t>can see: </a:t>
            </a:r>
            <a:r>
              <a:rPr lang="en-GB" sz="2000" b="0" dirty="0">
                <a:solidFill>
                  <a:schemeClr val="tx1"/>
                </a:solidFill>
                <a:hlinkClick r:id="rId4"/>
              </a:rPr>
              <a:t>http://www.nms.ac.uk/national-museum-of-scotland/discover-the-museum</a:t>
            </a:r>
            <a:r>
              <a:rPr lang="en-GB" sz="2000" b="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GB" sz="20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About events and ‘What’s on’ at the Museum: </a:t>
            </a:r>
            <a:r>
              <a:rPr lang="en-GB" sz="2000" b="0" dirty="0">
                <a:solidFill>
                  <a:schemeClr val="tx1"/>
                </a:solidFill>
                <a:hlinkClick r:id="rId5"/>
              </a:rPr>
              <a:t>http://www.nms.ac.uk/national-museum-of-scotland/whats-on</a:t>
            </a:r>
            <a:r>
              <a:rPr lang="en-GB" sz="2000" b="0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en-GB" sz="20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2000" b="0" dirty="0" smtClean="0">
                <a:solidFill>
                  <a:schemeClr val="tx1"/>
                </a:solidFill>
              </a:rPr>
              <a:t>About </a:t>
            </a:r>
            <a:r>
              <a:rPr lang="en-GB" sz="2000" b="0" dirty="0">
                <a:solidFill>
                  <a:schemeClr val="tx1"/>
                </a:solidFill>
              </a:rPr>
              <a:t>Disabled Access: </a:t>
            </a:r>
            <a:r>
              <a:rPr lang="en-GB" sz="2000" b="0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GB" sz="2000" b="0" dirty="0" smtClean="0">
                <a:solidFill>
                  <a:schemeClr val="tx1"/>
                </a:solidFill>
                <a:hlinkClick r:id="rId6"/>
              </a:rPr>
              <a:t>www.disabledgo.com/access-guide/national-museums-scotland/national-museum-of-scotland-international-gallery-2</a:t>
            </a: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51" y="1019335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 am travelling to the museum by…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lothian b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" y="2190284"/>
            <a:ext cx="2619145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707740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Bus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590451" y="371703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6" name="Picture 4" descr="Image result for scotrail tra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3" y="2190283"/>
            <a:ext cx="2175276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4759" y="3723828"/>
            <a:ext cx="79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Train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18292" y="3731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634785" cy="14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37375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Walking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586031" y="3743715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1" name="Picture 9" descr="Image result for family ca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9" y="4365104"/>
            <a:ext cx="2619145" cy="16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7976" y="6093296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670692" y="6116859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3" name="Picture 11" descr="Image result for coa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10" y="4396950"/>
            <a:ext cx="2175276" cy="14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64351" y="6130415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Coach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846593" y="614042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7" name="Picture 15" descr="Image result for school minibu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72" y="4427526"/>
            <a:ext cx="2051671" cy="1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21603" y="6093296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Minibus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803845" y="6103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1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2681" y="1191883"/>
            <a:ext cx="5630214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will go into the museum through the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Tower Entrance.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25647"/>
            <a:ext cx="4016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museum is free and I can start exploring straight away.</a:t>
            </a:r>
            <a:endParaRPr lang="en-GB" sz="2400" dirty="0"/>
          </a:p>
        </p:txBody>
      </p:sp>
      <p:pic>
        <p:nvPicPr>
          <p:cNvPr id="1027" name="Picture 3" descr="Y:\LP\Images\Other\NMS doo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50" y="2243299"/>
            <a:ext cx="2707052" cy="36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4640" y="5987685"/>
            <a:ext cx="229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door will open automatically.</a:t>
            </a:r>
          </a:p>
        </p:txBody>
      </p:sp>
      <p:pic>
        <p:nvPicPr>
          <p:cNvPr id="2050" name="Picture 2" descr="http://www.nms.ac.uk/media/353553/exterior-c-national-museums-scotland.jpg?width=700&amp;height=559.26539629936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" y="1184378"/>
            <a:ext cx="3312628" cy="26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5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7256" y="836712"/>
            <a:ext cx="9289776" cy="1143000"/>
          </a:xfrm>
        </p:spPr>
        <p:txBody>
          <a:bodyPr/>
          <a:lstStyle/>
          <a:p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Tower Entrance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has a desk with a Visitor Experience Assistant.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question mar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26" y="2175969"/>
            <a:ext cx="16764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36980" y="1604469"/>
            <a:ext cx="85324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ask them questions about the museum and pick up a map to help find my way around.</a:t>
            </a: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Y:\LP\DeptWork\Access ASN (current)\Photos\Pictures for social stories\IMG_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68" y="2896049"/>
            <a:ext cx="2463958" cy="36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LP\DeptWork\Access ASN (current)\Photos\Pictures for social stories\IMG_8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96049"/>
            <a:ext cx="243001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5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301608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There are toilets near the Entrance.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pecs toil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240360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8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928992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I go along the corridor I will walk past a shop</a:t>
            </a:r>
            <a:r>
              <a:rPr lang="en-GB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Y:\LP\DeptWork\Access ASN (current)\Photos\Pictures for social stories\IMG_8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2958075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915816"/>
            <a:ext cx="4968552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Then I will see a car.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 descr="Y:\LP\DeptWork\Access ASN (current)\Photos\Pictures for social stories\IMG_8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9483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4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055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I can go upstairs or use the lifts to explore the galleries about Scotland.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011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Stairs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3732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Lift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459" y="3141756"/>
            <a:ext cx="3242940" cy="221061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1958" y="2866255"/>
            <a:ext cx="41044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751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324</TotalTime>
  <Words>695</Words>
  <Application>Microsoft Office PowerPoint</Application>
  <PresentationFormat>On-screen Show (4:3)</PresentationFormat>
  <Paragraphs>86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Blue Top Slide</vt:lpstr>
      <vt:lpstr>My visit to the National Museum of Scotland</vt:lpstr>
      <vt:lpstr>My name is ……………….</vt:lpstr>
      <vt:lpstr>I am travelling to the museum by…</vt:lpstr>
      <vt:lpstr>PowerPoint Presentation</vt:lpstr>
      <vt:lpstr>The Tower Entrance has a desk with a Visitor Experience Assistant. </vt:lpstr>
      <vt:lpstr>There are toilets near the Entrance.</vt:lpstr>
      <vt:lpstr>When I go along the corridor I will walk past a shop.</vt:lpstr>
      <vt:lpstr>Then I will see a car.</vt:lpstr>
      <vt:lpstr>I can go upstairs or use the lifts to explore the galleries about Scotland.</vt:lpstr>
      <vt:lpstr>Or go into the Grand Gallery. It can be busy and people might be talking.  </vt:lpstr>
      <vt:lpstr>There are accessible toilets underneath the stairs on every level of the Grand Gallery and balconies.</vt:lpstr>
      <vt:lpstr>The museum has lots of different things in it. It has objects to do with…</vt:lpstr>
      <vt:lpstr>PowerPoint Presentation</vt:lpstr>
      <vt:lpstr>While I am at the museum I might….</vt:lpstr>
      <vt:lpstr>PowerPoint Presentation</vt:lpstr>
      <vt:lpstr>I can find out more about them.</vt:lpstr>
      <vt:lpstr>I might hear…</vt:lpstr>
      <vt:lpstr>I might get to touch some objects</vt:lpstr>
      <vt:lpstr>Or press buttons to make things move and play games.</vt:lpstr>
      <vt:lpstr>There are some galleries that were designed for families. They are fun and have lots to play with but they can be busy. </vt:lpstr>
      <vt:lpstr>PowerPoint Presentation</vt:lpstr>
      <vt:lpstr>Sometimes the Learning Enablers will be showing people objects, science demonstrations or craft activities.</vt:lpstr>
      <vt:lpstr>We are only allowed to eat in certain places in the museum.</vt:lpstr>
      <vt:lpstr>If I need some time out or a sit down these are some good places to go.</vt:lpstr>
      <vt:lpstr>PowerPoint Presentation</vt:lpstr>
      <vt:lpstr>For more information…</vt:lpstr>
    </vt:vector>
  </TitlesOfParts>
  <Company>National Museums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Lynsey Anderson</cp:lastModifiedBy>
  <cp:revision>60</cp:revision>
  <dcterms:created xsi:type="dcterms:W3CDTF">2016-12-07T15:32:26Z</dcterms:created>
  <dcterms:modified xsi:type="dcterms:W3CDTF">2017-08-27T10:47:24Z</dcterms:modified>
</cp:coreProperties>
</file>